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0" r:id="rId2"/>
    <p:sldId id="656" r:id="rId3"/>
    <p:sldId id="657" r:id="rId4"/>
    <p:sldId id="1431" r:id="rId5"/>
    <p:sldId id="1441" r:id="rId6"/>
    <p:sldId id="1394" r:id="rId7"/>
    <p:sldId id="1442" r:id="rId8"/>
    <p:sldId id="1443" r:id="rId9"/>
    <p:sldId id="343" r:id="rId10"/>
    <p:sldId id="1240" r:id="rId11"/>
    <p:sldId id="283" r:id="rId12"/>
    <p:sldId id="1445" r:id="rId13"/>
    <p:sldId id="300" r:id="rId14"/>
    <p:sldId id="1419" r:id="rId15"/>
    <p:sldId id="311" r:id="rId16"/>
    <p:sldId id="1352" r:id="rId17"/>
    <p:sldId id="1323" r:id="rId18"/>
    <p:sldId id="1437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8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CE1689F0-D8FB-450F-A36F-553F26501F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31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263E652E-98AB-4307-8024-CC0A2080423B}" type="slidenum">
              <a:rPr lang="zh-CN" altLang="en-US" smtClean="0">
                <a:latin typeface="Calibri" panose="020F0502020204030204" pitchFamily="34" charset="0"/>
              </a:rPr>
              <a:pPr/>
              <a:t>13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21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76F316B4-A93F-D847-A9AC-29D8F9D0AE4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7ADBB49F-13F4-6544-BACE-13DC52F73A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4579" name="灯片编号占位符 3">
            <a:extLst>
              <a:ext uri="{FF2B5EF4-FFF2-40B4-BE49-F238E27FC236}">
                <a16:creationId xmlns:a16="http://schemas.microsoft.com/office/drawing/2014/main" id="{5BF59719-8799-D04D-948E-CE336C730B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0430670-5091-C94B-81BF-A8EC22F4EA01}" type="slidenum">
              <a:rPr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8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CE1689F0-D8FB-450F-A36F-553F26501F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80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CE1689F0-D8FB-450F-A36F-553F26501F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989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5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2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 flipH="1">
            <a:off x="7260774" y="-250368"/>
            <a:ext cx="4680858" cy="51815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>
            <a:off x="250369" y="1926771"/>
            <a:ext cx="4680860" cy="518159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246743" y="232229"/>
            <a:ext cx="11698514" cy="6415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EC9AD-CD4A-488F-B9BC-1C709DD75864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9015B-0781-482C-96A2-0C4D35C410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H="1">
            <a:off x="192867" y="189139"/>
            <a:ext cx="8030769" cy="0"/>
          </a:xfrm>
          <a:prstGeom prst="line">
            <a:avLst/>
          </a:prstGeom>
          <a:ln w="28575">
            <a:solidFill>
              <a:srgbClr val="9F00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1883804" y="3593954"/>
            <a:ext cx="0" cy="2991556"/>
          </a:xfrm>
          <a:prstGeom prst="line">
            <a:avLst/>
          </a:prstGeom>
          <a:ln w="28575">
            <a:solidFill>
              <a:srgbClr val="9F00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208787" y="6572983"/>
            <a:ext cx="7688443" cy="0"/>
          </a:xfrm>
          <a:prstGeom prst="line">
            <a:avLst/>
          </a:prstGeom>
          <a:ln w="28575">
            <a:solidFill>
              <a:srgbClr val="9F00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>
            <a:off x="7860966" y="-462652"/>
            <a:ext cx="3868381" cy="47936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 flipH="1">
            <a:off x="462654" y="2526178"/>
            <a:ext cx="3868383" cy="479369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201296" y="189139"/>
            <a:ext cx="0" cy="2812393"/>
          </a:xfrm>
          <a:prstGeom prst="line">
            <a:avLst/>
          </a:prstGeom>
          <a:ln w="28575">
            <a:solidFill>
              <a:srgbClr val="9F00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800312" y="1905620"/>
            <a:ext cx="8230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spc="225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/>
              </a:rPr>
              <a:t>《</a:t>
            </a:r>
            <a:r>
              <a:rPr lang="zh-CN" altLang="en-US" sz="4000" b="1" spc="225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/>
              </a:rPr>
              <a:t>职业化系列课程</a:t>
            </a:r>
            <a:r>
              <a:rPr lang="en-US" altLang="zh-CN" sz="4000" b="1" spc="225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/>
              </a:rPr>
              <a:t>-----</a:t>
            </a:r>
            <a:r>
              <a:rPr lang="zh-CN" altLang="en-US" sz="4000" b="1" spc="225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/>
              </a:rPr>
              <a:t>职业定位</a:t>
            </a:r>
            <a:r>
              <a:rPr lang="en-US" altLang="zh-CN" sz="4000" b="1" spc="225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/>
              </a:rPr>
              <a:t>》</a:t>
            </a:r>
            <a:endParaRPr lang="zh-CN" altLang="en-US" sz="4000" b="1" dirty="0">
              <a:solidFill>
                <a:srgbClr val="FF0000"/>
              </a:solidFill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9" name="任意多边形: 形状 40">
            <a:extLst>
              <a:ext uri="{FF2B5EF4-FFF2-40B4-BE49-F238E27FC236}">
                <a16:creationId xmlns:a16="http://schemas.microsoft.com/office/drawing/2014/main" id="{CF7B6C94-2669-E86E-2889-44169AA1981B}"/>
              </a:ext>
            </a:extLst>
          </p:cNvPr>
          <p:cNvSpPr/>
          <p:nvPr/>
        </p:nvSpPr>
        <p:spPr>
          <a:xfrm>
            <a:off x="3149852" y="4209339"/>
            <a:ext cx="6579972" cy="1224136"/>
          </a:xfrm>
          <a:custGeom>
            <a:avLst/>
            <a:gdLst>
              <a:gd name="connsiteX0" fmla="*/ 548640 w 5100320"/>
              <a:gd name="connsiteY0" fmla="*/ 0 h 1320800"/>
              <a:gd name="connsiteX1" fmla="*/ 0 w 5100320"/>
              <a:gd name="connsiteY1" fmla="*/ 20320 h 1320800"/>
              <a:gd name="connsiteX2" fmla="*/ 0 w 5100320"/>
              <a:gd name="connsiteY2" fmla="*/ 1300480 h 1320800"/>
              <a:gd name="connsiteX3" fmla="*/ 5100320 w 5100320"/>
              <a:gd name="connsiteY3" fmla="*/ 1320800 h 1320800"/>
              <a:gd name="connsiteX4" fmla="*/ 5100320 w 5100320"/>
              <a:gd name="connsiteY4" fmla="*/ 60960 h 1320800"/>
              <a:gd name="connsiteX5" fmla="*/ 4612640 w 5100320"/>
              <a:gd name="connsiteY5" fmla="*/ 40640 h 1320800"/>
              <a:gd name="connsiteX0" fmla="*/ 548640 w 5100320"/>
              <a:gd name="connsiteY0" fmla="*/ 20320 h 1341120"/>
              <a:gd name="connsiteX1" fmla="*/ 0 w 5100320"/>
              <a:gd name="connsiteY1" fmla="*/ 40640 h 1341120"/>
              <a:gd name="connsiteX2" fmla="*/ 0 w 5100320"/>
              <a:gd name="connsiteY2" fmla="*/ 1320800 h 1341120"/>
              <a:gd name="connsiteX3" fmla="*/ 5100320 w 5100320"/>
              <a:gd name="connsiteY3" fmla="*/ 1341120 h 1341120"/>
              <a:gd name="connsiteX4" fmla="*/ 5080000 w 5100320"/>
              <a:gd name="connsiteY4" fmla="*/ 0 h 1341120"/>
              <a:gd name="connsiteX5" fmla="*/ 4612640 w 5100320"/>
              <a:gd name="connsiteY5" fmla="*/ 60960 h 1341120"/>
              <a:gd name="connsiteX0" fmla="*/ 548640 w 5100320"/>
              <a:gd name="connsiteY0" fmla="*/ 20320 h 1341120"/>
              <a:gd name="connsiteX1" fmla="*/ 0 w 5100320"/>
              <a:gd name="connsiteY1" fmla="*/ 40640 h 1341120"/>
              <a:gd name="connsiteX2" fmla="*/ 0 w 5100320"/>
              <a:gd name="connsiteY2" fmla="*/ 1320800 h 1341120"/>
              <a:gd name="connsiteX3" fmla="*/ 5100320 w 5100320"/>
              <a:gd name="connsiteY3" fmla="*/ 1341120 h 1341120"/>
              <a:gd name="connsiteX4" fmla="*/ 5080000 w 5100320"/>
              <a:gd name="connsiteY4" fmla="*/ 0 h 1341120"/>
              <a:gd name="connsiteX5" fmla="*/ 4592320 w 5100320"/>
              <a:gd name="connsiteY5" fmla="*/ 20320 h 1341120"/>
              <a:gd name="connsiteX0" fmla="*/ 548640 w 5100320"/>
              <a:gd name="connsiteY0" fmla="*/ 0 h 1320800"/>
              <a:gd name="connsiteX1" fmla="*/ 0 w 5100320"/>
              <a:gd name="connsiteY1" fmla="*/ 20320 h 1320800"/>
              <a:gd name="connsiteX2" fmla="*/ 0 w 5100320"/>
              <a:gd name="connsiteY2" fmla="*/ 1300480 h 1320800"/>
              <a:gd name="connsiteX3" fmla="*/ 5100320 w 5100320"/>
              <a:gd name="connsiteY3" fmla="*/ 1320800 h 1320800"/>
              <a:gd name="connsiteX4" fmla="*/ 5080000 w 5100320"/>
              <a:gd name="connsiteY4" fmla="*/ 0 h 1320800"/>
              <a:gd name="connsiteX5" fmla="*/ 4592320 w 5100320"/>
              <a:gd name="connsiteY5" fmla="*/ 0 h 1320800"/>
              <a:gd name="connsiteX0" fmla="*/ 548640 w 5100320"/>
              <a:gd name="connsiteY0" fmla="*/ 0 h 1320800"/>
              <a:gd name="connsiteX1" fmla="*/ 0 w 5100320"/>
              <a:gd name="connsiteY1" fmla="*/ 0 h 1320800"/>
              <a:gd name="connsiteX2" fmla="*/ 0 w 5100320"/>
              <a:gd name="connsiteY2" fmla="*/ 1300480 h 1320800"/>
              <a:gd name="connsiteX3" fmla="*/ 5100320 w 5100320"/>
              <a:gd name="connsiteY3" fmla="*/ 1320800 h 1320800"/>
              <a:gd name="connsiteX4" fmla="*/ 5080000 w 5100320"/>
              <a:gd name="connsiteY4" fmla="*/ 0 h 1320800"/>
              <a:gd name="connsiteX5" fmla="*/ 4592320 w 5100320"/>
              <a:gd name="connsiteY5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0320" h="1320800">
                <a:moveTo>
                  <a:pt x="548640" y="0"/>
                </a:moveTo>
                <a:lnTo>
                  <a:pt x="0" y="0"/>
                </a:lnTo>
                <a:lnTo>
                  <a:pt x="0" y="1300480"/>
                </a:lnTo>
                <a:lnTo>
                  <a:pt x="5100320" y="1320800"/>
                </a:lnTo>
                <a:lnTo>
                  <a:pt x="5080000" y="0"/>
                </a:lnTo>
                <a:lnTo>
                  <a:pt x="4592320" y="0"/>
                </a:lnTo>
              </a:path>
            </a:pathLst>
          </a:custGeom>
          <a:noFill/>
          <a:ln w="3175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D17EED-4DF2-99AC-D91E-245587810971}"/>
              </a:ext>
            </a:extLst>
          </p:cNvPr>
          <p:cNvSpPr txBox="1"/>
          <p:nvPr/>
        </p:nvSpPr>
        <p:spPr>
          <a:xfrm>
            <a:off x="3475961" y="4653634"/>
            <a:ext cx="5927754" cy="3691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799" dirty="0">
                <a:solidFill>
                  <a:srgbClr val="000000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rPr>
              <a:t>团队建设</a:t>
            </a:r>
            <a:r>
              <a:rPr lang="en-US" altLang="zh-CN" sz="1799" dirty="0">
                <a:solidFill>
                  <a:srgbClr val="000000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rPr>
              <a:t>|</a:t>
            </a:r>
            <a:r>
              <a:rPr lang="zh-CN" altLang="en-US" sz="1799" dirty="0">
                <a:solidFill>
                  <a:srgbClr val="000000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rPr>
              <a:t>团队管理</a:t>
            </a:r>
            <a:r>
              <a:rPr lang="en-US" altLang="zh-CN" sz="1799" dirty="0">
                <a:solidFill>
                  <a:srgbClr val="000000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rPr>
              <a:t>|</a:t>
            </a:r>
            <a:r>
              <a:rPr lang="zh-CN" altLang="en-US" sz="1799" dirty="0">
                <a:solidFill>
                  <a:srgbClr val="000000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rPr>
              <a:t>企业培训</a:t>
            </a:r>
            <a:r>
              <a:rPr lang="en-US" altLang="zh-CN" sz="1799" dirty="0">
                <a:solidFill>
                  <a:srgbClr val="000000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rPr>
              <a:t>|</a:t>
            </a:r>
            <a:r>
              <a:rPr lang="zh-CN" altLang="en-US" sz="1799" dirty="0">
                <a:solidFill>
                  <a:srgbClr val="000000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rPr>
              <a:t>企业文化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B592B4-69E7-E4A5-31B1-271B9B575D64}"/>
              </a:ext>
            </a:extLst>
          </p:cNvPr>
          <p:cNvSpPr txBox="1"/>
          <p:nvPr/>
        </p:nvSpPr>
        <p:spPr>
          <a:xfrm>
            <a:off x="9025247" y="5808800"/>
            <a:ext cx="1781567" cy="388858"/>
          </a:xfrm>
          <a:prstGeom prst="rect">
            <a:avLst/>
          </a:prstGeom>
          <a:solidFill>
            <a:srgbClr val="C00000"/>
          </a:solidFill>
          <a:ln w="9525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defRPr sz="2000">
                <a:solidFill>
                  <a:schemeClr val="accent2"/>
                </a:solidFill>
                <a:latin typeface="+mn-lt"/>
                <a:ea typeface="+mn-ea"/>
                <a:cs typeface="+mn-ea"/>
              </a:defRPr>
            </a:lvl1pPr>
          </a:lstStyle>
          <a:p>
            <a:pPr algn="ctr"/>
            <a:r>
              <a:rPr lang="zh-CN" altLang="en-US" sz="1999" dirty="0">
                <a:solidFill>
                  <a:schemeClr val="bg1"/>
                </a:solidFill>
              </a:rPr>
              <a:t>惠生活商学院</a:t>
            </a:r>
          </a:p>
        </p:txBody>
      </p:sp>
      <p:pic>
        <p:nvPicPr>
          <p:cNvPr id="6" name="图片 5" descr="WPS图片编辑">
            <a:extLst>
              <a:ext uri="{FF2B5EF4-FFF2-40B4-BE49-F238E27FC236}">
                <a16:creationId xmlns:a16="http://schemas.microsoft.com/office/drawing/2014/main" id="{9693E689-7429-C307-BC4E-889537839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3" y="378278"/>
            <a:ext cx="1029899" cy="9605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2CCA87-1EF3-6293-2D5E-85D92E6C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88" y="633435"/>
            <a:ext cx="3797300" cy="50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067804" y="717459"/>
            <a:ext cx="4740276" cy="4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</a:schemeClr>
                </a:solidFill>
                <a:latin typeface="方正卡通简体" pitchFamily="65" charset="-122"/>
                <a:ea typeface="方正卡通简体" pitchFamily="65" charset="-122"/>
              </a:defRPr>
            </a:lvl1pPr>
          </a:lstStyle>
          <a:p>
            <a:pPr lvl="0"/>
            <a:r>
              <a:rPr lang="zh-CN" altLang="en-US" sz="2399" b="1" dirty="0">
                <a:solidFill>
                  <a:srgbClr val="C00000"/>
                </a:solidFill>
                <a:latin typeface="微软雅黑"/>
                <a:ea typeface="微软雅黑"/>
              </a:rPr>
              <a:t>专家找规律、普通人不会找规律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290C78-D757-48EC-9A3A-0BA0E81DE9D2}"/>
              </a:ext>
            </a:extLst>
          </p:cNvPr>
          <p:cNvSpPr/>
          <p:nvPr/>
        </p:nvSpPr>
        <p:spPr bwMode="auto">
          <a:xfrm>
            <a:off x="815569" y="689961"/>
            <a:ext cx="212568" cy="483003"/>
          </a:xfrm>
          <a:prstGeom prst="rect">
            <a:avLst/>
          </a:prstGeom>
          <a:solidFill>
            <a:srgbClr val="C00000"/>
          </a:solidFill>
          <a:ln w="952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999">
              <a:solidFill>
                <a:schemeClr val="accent2"/>
              </a:solidFill>
              <a:cs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D6E819-FF7A-1A48-8EF8-27DE690098F6}"/>
              </a:ext>
            </a:extLst>
          </p:cNvPr>
          <p:cNvSpPr/>
          <p:nvPr/>
        </p:nvSpPr>
        <p:spPr>
          <a:xfrm>
            <a:off x="1057408" y="1341583"/>
            <a:ext cx="4966612" cy="369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799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沈阳夏宫</a:t>
            </a:r>
            <a:r>
              <a:rPr lang="en-US" altLang="zh-CN" sz="1799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1994</a:t>
            </a:r>
            <a:r>
              <a:rPr lang="zh-CN" altLang="en-US" sz="1799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年开业，华新国际投资</a:t>
            </a:r>
            <a:r>
              <a:rPr lang="en-US" altLang="zh-CN" sz="1799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7.2</a:t>
            </a:r>
            <a:r>
              <a:rPr lang="zh-CN" altLang="en-US" sz="1799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个亿</a:t>
            </a:r>
            <a:endParaRPr lang="zh-CN" altLang="en-US" sz="1799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72748F-47A2-5346-82A6-BA72807FA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7"/>
          <a:stretch/>
        </p:blipFill>
        <p:spPr>
          <a:xfrm>
            <a:off x="0" y="1773464"/>
            <a:ext cx="5967127" cy="5083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629DBB-71DC-D84B-A519-FD54CC6D0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40" y="1773463"/>
            <a:ext cx="6239961" cy="5090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8FE91F-E2CE-CDD4-041F-09BEF5381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255" y="101600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8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2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228872" y="2067011"/>
            <a:ext cx="2432865" cy="708328"/>
            <a:chOff x="1603804" y="2220559"/>
            <a:chExt cx="2433815" cy="708605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04" tIns="45702" rIns="91404" bIns="45702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2</a:t>
              </a:r>
              <a:r>
                <a:rPr lang="zh-CN" altLang="en-US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、</a:t>
              </a:r>
              <a:r>
                <a:rPr lang="en-US" sz="1599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人员组合</a:t>
              </a:r>
              <a:endParaRPr 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Clear Sans" panose="020B05030302020203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79271" y="2559832"/>
              <a:ext cx="235834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不同人员的组合怎样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才能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793425" y="3435593"/>
            <a:ext cx="2474471" cy="892922"/>
            <a:chOff x="1603804" y="2220559"/>
            <a:chExt cx="2475438" cy="893271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04" tIns="45702" rIns="91404" bIns="45702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4</a:t>
              </a:r>
              <a:r>
                <a:rPr lang="zh-CN" altLang="en-US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、</a:t>
              </a:r>
              <a:r>
                <a:rPr lang="en-US" sz="1599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领导</a:t>
              </a:r>
              <a:endParaRPr 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Clear Sans" panose="020B05030302020203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79271" y="2559832"/>
              <a:ext cx="239997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团队核心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一个高效的组织会有一个综合能力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强大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的领导层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28872" y="4767487"/>
            <a:ext cx="2432865" cy="892922"/>
            <a:chOff x="1603804" y="2220559"/>
            <a:chExt cx="2433815" cy="893271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04" tIns="45702" rIns="91404" bIns="45702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6</a:t>
              </a:r>
              <a:r>
                <a:rPr lang="zh-CN" altLang="en-US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、</a:t>
              </a:r>
              <a:r>
                <a:rPr lang="en-US" sz="1599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价值观</a:t>
              </a:r>
              <a:endParaRPr 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Clear Sans" panose="020B05030302020203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79271" y="2559832"/>
              <a:ext cx="235834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最难统一的就是价值观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目标一致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，价值观一致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才是高效团队的特点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21306" y="2061383"/>
            <a:ext cx="2340555" cy="713956"/>
            <a:chOff x="1494367" y="2214929"/>
            <a:chExt cx="2341469" cy="714235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1822376" y="2214929"/>
              <a:ext cx="2013460" cy="261780"/>
            </a:xfrm>
            <a:prstGeom prst="rect">
              <a:avLst/>
            </a:prstGeom>
            <a:noFill/>
          </p:spPr>
          <p:txBody>
            <a:bodyPr vert="horz" lIns="91404" tIns="45702" rIns="91404" bIns="45702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1</a:t>
              </a:r>
              <a:r>
                <a:rPr lang="zh-CN" altLang="en-US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、</a:t>
              </a:r>
              <a:r>
                <a:rPr lang="en-US" sz="1599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目标</a:t>
              </a:r>
              <a:endParaRPr 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Clear Sans" panose="020B05030302020203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4367" y="2559832"/>
              <a:ext cx="232428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团队的目标一致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r"/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才能大于个体价值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56070" y="3435593"/>
            <a:ext cx="2381198" cy="708328"/>
            <a:chOff x="1539935" y="2220559"/>
            <a:chExt cx="2382128" cy="708605"/>
          </a:xfrm>
        </p:grpSpPr>
        <p:sp>
          <p:nvSpPr>
            <p:cNvPr id="17" name="Text Placeholder 2"/>
            <p:cNvSpPr txBox="1">
              <a:spLocks/>
            </p:cNvSpPr>
            <p:nvPr/>
          </p:nvSpPr>
          <p:spPr>
            <a:xfrm>
              <a:off x="1908603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04" tIns="45702" rIns="91404" bIns="45702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3</a:t>
              </a:r>
              <a:r>
                <a:rPr lang="zh-CN" altLang="en-US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、</a:t>
              </a:r>
              <a:r>
                <a:rPr lang="en-US" sz="1599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规则</a:t>
              </a:r>
              <a:endParaRPr 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Clear Sans" panose="020B05030302020203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39935" y="2559832"/>
              <a:ext cx="227871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没有规则的团队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r"/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混乱不堪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，难以成就事业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1306" y="4767487"/>
            <a:ext cx="2426750" cy="892922"/>
            <a:chOff x="1494367" y="2220559"/>
            <a:chExt cx="2427698" cy="893271"/>
          </a:xfrm>
        </p:grpSpPr>
        <p:sp>
          <p:nvSpPr>
            <p:cNvPr id="20" name="Text Placeholder 2"/>
            <p:cNvSpPr txBox="1">
              <a:spLocks/>
            </p:cNvSpPr>
            <p:nvPr/>
          </p:nvSpPr>
          <p:spPr>
            <a:xfrm>
              <a:off x="1908605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04" tIns="45702" rIns="91404" bIns="45702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5</a:t>
              </a:r>
              <a:r>
                <a:rPr lang="zh-CN" altLang="en-US" sz="1599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、</a:t>
              </a:r>
              <a:r>
                <a:rPr lang="en-US" sz="1599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Clear Sans" panose="020B0503030202020304" pitchFamily="34" charset="0"/>
                </a:rPr>
                <a:t>沟通</a:t>
              </a:r>
              <a:endParaRPr lang="en-US" sz="15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Clear Sans" panose="020B05030302020203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4367" y="2559832"/>
              <a:ext cx="232428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低效率的团队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r"/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存在沟通的障碍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r"/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一个人的沟通能力决定了一切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950788" y="1935811"/>
            <a:ext cx="4290424" cy="3815204"/>
            <a:chOff x="3949950" y="1935228"/>
            <a:chExt cx="4292100" cy="3816694"/>
          </a:xfrm>
        </p:grpSpPr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856115" y="2914246"/>
              <a:ext cx="639249" cy="929328"/>
            </a:xfrm>
            <a:custGeom>
              <a:avLst/>
              <a:gdLst>
                <a:gd name="T0" fmla="*/ 476 w 476"/>
                <a:gd name="T1" fmla="*/ 0 h 692"/>
                <a:gd name="T2" fmla="*/ 0 w 476"/>
                <a:gd name="T3" fmla="*/ 559 h 692"/>
                <a:gd name="T4" fmla="*/ 78 w 476"/>
                <a:gd name="T5" fmla="*/ 692 h 692"/>
                <a:gd name="T6" fmla="*/ 476 w 476"/>
                <a:gd name="T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692">
                  <a:moveTo>
                    <a:pt x="476" y="0"/>
                  </a:moveTo>
                  <a:lnTo>
                    <a:pt x="0" y="559"/>
                  </a:lnTo>
                  <a:lnTo>
                    <a:pt x="78" y="692"/>
                  </a:lnTo>
                  <a:lnTo>
                    <a:pt x="4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6528433" y="4412990"/>
              <a:ext cx="102065" cy="181300"/>
            </a:xfrm>
            <a:custGeom>
              <a:avLst/>
              <a:gdLst>
                <a:gd name="T0" fmla="*/ 76 w 76"/>
                <a:gd name="T1" fmla="*/ 0 h 135"/>
                <a:gd name="T2" fmla="*/ 0 w 76"/>
                <a:gd name="T3" fmla="*/ 135 h 135"/>
                <a:gd name="T4" fmla="*/ 76 w 76"/>
                <a:gd name="T5" fmla="*/ 0 h 135"/>
                <a:gd name="T6" fmla="*/ 76 w 7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35">
                  <a:moveTo>
                    <a:pt x="76" y="0"/>
                  </a:moveTo>
                  <a:lnTo>
                    <a:pt x="0" y="13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6528433" y="4412990"/>
              <a:ext cx="102065" cy="181300"/>
            </a:xfrm>
            <a:custGeom>
              <a:avLst/>
              <a:gdLst>
                <a:gd name="T0" fmla="*/ 76 w 76"/>
                <a:gd name="T1" fmla="*/ 0 h 135"/>
                <a:gd name="T2" fmla="*/ 0 w 76"/>
                <a:gd name="T3" fmla="*/ 135 h 135"/>
                <a:gd name="T4" fmla="*/ 76 w 76"/>
                <a:gd name="T5" fmla="*/ 0 h 135"/>
                <a:gd name="T6" fmla="*/ 76 w 7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35">
                  <a:moveTo>
                    <a:pt x="76" y="0"/>
                  </a:moveTo>
                  <a:lnTo>
                    <a:pt x="0" y="135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528433" y="4412990"/>
              <a:ext cx="1071682" cy="181300"/>
            </a:xfrm>
            <a:custGeom>
              <a:avLst/>
              <a:gdLst>
                <a:gd name="T0" fmla="*/ 76 w 798"/>
                <a:gd name="T1" fmla="*/ 0 h 135"/>
                <a:gd name="T2" fmla="*/ 0 w 798"/>
                <a:gd name="T3" fmla="*/ 135 h 135"/>
                <a:gd name="T4" fmla="*/ 798 w 798"/>
                <a:gd name="T5" fmla="*/ 135 h 135"/>
                <a:gd name="T6" fmla="*/ 76 w 79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8" h="135">
                  <a:moveTo>
                    <a:pt x="76" y="0"/>
                  </a:moveTo>
                  <a:lnTo>
                    <a:pt x="0" y="135"/>
                  </a:lnTo>
                  <a:lnTo>
                    <a:pt x="798" y="135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663567" y="4594289"/>
              <a:ext cx="206816" cy="0"/>
            </a:xfrm>
            <a:custGeom>
              <a:avLst/>
              <a:gdLst>
                <a:gd name="T0" fmla="*/ 154 w 154"/>
                <a:gd name="T1" fmla="*/ 0 w 154"/>
                <a:gd name="T2" fmla="*/ 154 w 154"/>
                <a:gd name="T3" fmla="*/ 154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154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5663567" y="4594289"/>
              <a:ext cx="206816" cy="0"/>
            </a:xfrm>
            <a:custGeom>
              <a:avLst/>
              <a:gdLst>
                <a:gd name="T0" fmla="*/ 154 w 154"/>
                <a:gd name="T1" fmla="*/ 0 w 154"/>
                <a:gd name="T2" fmla="*/ 154 w 154"/>
                <a:gd name="T3" fmla="*/ 154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154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5663567" y="4594289"/>
              <a:ext cx="534498" cy="927986"/>
            </a:xfrm>
            <a:custGeom>
              <a:avLst/>
              <a:gdLst>
                <a:gd name="T0" fmla="*/ 0 w 398"/>
                <a:gd name="T1" fmla="*/ 0 h 691"/>
                <a:gd name="T2" fmla="*/ 5 w 398"/>
                <a:gd name="T3" fmla="*/ 7 h 691"/>
                <a:gd name="T4" fmla="*/ 398 w 398"/>
                <a:gd name="T5" fmla="*/ 691 h 691"/>
                <a:gd name="T6" fmla="*/ 154 w 398"/>
                <a:gd name="T7" fmla="*/ 0 h 691"/>
                <a:gd name="T8" fmla="*/ 0 w 398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691">
                  <a:moveTo>
                    <a:pt x="0" y="0"/>
                  </a:moveTo>
                  <a:lnTo>
                    <a:pt x="5" y="7"/>
                  </a:lnTo>
                  <a:lnTo>
                    <a:pt x="398" y="691"/>
                  </a:lnTo>
                  <a:lnTo>
                    <a:pt x="15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693950" y="3843574"/>
              <a:ext cx="639249" cy="927986"/>
            </a:xfrm>
            <a:custGeom>
              <a:avLst/>
              <a:gdLst>
                <a:gd name="T0" fmla="*/ 400 w 476"/>
                <a:gd name="T1" fmla="*/ 0 h 691"/>
                <a:gd name="T2" fmla="*/ 0 w 476"/>
                <a:gd name="T3" fmla="*/ 691 h 691"/>
                <a:gd name="T4" fmla="*/ 400 w 476"/>
                <a:gd name="T5" fmla="*/ 0 h 691"/>
                <a:gd name="T6" fmla="*/ 476 w 476"/>
                <a:gd name="T7" fmla="*/ 132 h 691"/>
                <a:gd name="T8" fmla="*/ 476 w 476"/>
                <a:gd name="T9" fmla="*/ 132 h 691"/>
                <a:gd name="T10" fmla="*/ 400 w 476"/>
                <a:gd name="T11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691">
                  <a:moveTo>
                    <a:pt x="400" y="0"/>
                  </a:moveTo>
                  <a:lnTo>
                    <a:pt x="0" y="691"/>
                  </a:lnTo>
                  <a:lnTo>
                    <a:pt x="400" y="0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693950" y="3843574"/>
              <a:ext cx="639249" cy="927986"/>
            </a:xfrm>
            <a:custGeom>
              <a:avLst/>
              <a:gdLst>
                <a:gd name="T0" fmla="*/ 400 w 476"/>
                <a:gd name="T1" fmla="*/ 0 h 691"/>
                <a:gd name="T2" fmla="*/ 0 w 476"/>
                <a:gd name="T3" fmla="*/ 691 h 691"/>
                <a:gd name="T4" fmla="*/ 400 w 476"/>
                <a:gd name="T5" fmla="*/ 0 h 691"/>
                <a:gd name="T6" fmla="*/ 476 w 476"/>
                <a:gd name="T7" fmla="*/ 132 h 691"/>
                <a:gd name="T8" fmla="*/ 476 w 476"/>
                <a:gd name="T9" fmla="*/ 132 h 691"/>
                <a:gd name="T10" fmla="*/ 400 w 476"/>
                <a:gd name="T11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691">
                  <a:moveTo>
                    <a:pt x="400" y="0"/>
                  </a:moveTo>
                  <a:lnTo>
                    <a:pt x="0" y="691"/>
                  </a:lnTo>
                  <a:lnTo>
                    <a:pt x="400" y="0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4693950" y="3843574"/>
              <a:ext cx="639249" cy="927986"/>
            </a:xfrm>
            <a:custGeom>
              <a:avLst/>
              <a:gdLst>
                <a:gd name="T0" fmla="*/ 400 w 476"/>
                <a:gd name="T1" fmla="*/ 0 h 691"/>
                <a:gd name="T2" fmla="*/ 0 w 476"/>
                <a:gd name="T3" fmla="*/ 691 h 691"/>
                <a:gd name="T4" fmla="*/ 476 w 476"/>
                <a:gd name="T5" fmla="*/ 132 h 691"/>
                <a:gd name="T6" fmla="*/ 400 w 476"/>
                <a:gd name="T7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691">
                  <a:moveTo>
                    <a:pt x="400" y="0"/>
                  </a:moveTo>
                  <a:lnTo>
                    <a:pt x="0" y="691"/>
                  </a:lnTo>
                  <a:lnTo>
                    <a:pt x="476" y="132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558816" y="3095545"/>
              <a:ext cx="104751" cy="178614"/>
            </a:xfrm>
            <a:custGeom>
              <a:avLst/>
              <a:gdLst>
                <a:gd name="T0" fmla="*/ 78 w 78"/>
                <a:gd name="T1" fmla="*/ 0 h 133"/>
                <a:gd name="T2" fmla="*/ 0 w 78"/>
                <a:gd name="T3" fmla="*/ 133 h 133"/>
                <a:gd name="T4" fmla="*/ 0 w 78"/>
                <a:gd name="T5" fmla="*/ 133 h 133"/>
                <a:gd name="T6" fmla="*/ 78 w 7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33">
                  <a:moveTo>
                    <a:pt x="78" y="0"/>
                  </a:moveTo>
                  <a:lnTo>
                    <a:pt x="0" y="133"/>
                  </a:lnTo>
                  <a:lnTo>
                    <a:pt x="0" y="13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558816" y="3095545"/>
              <a:ext cx="104751" cy="178614"/>
            </a:xfrm>
            <a:custGeom>
              <a:avLst/>
              <a:gdLst>
                <a:gd name="T0" fmla="*/ 78 w 78"/>
                <a:gd name="T1" fmla="*/ 0 h 133"/>
                <a:gd name="T2" fmla="*/ 0 w 78"/>
                <a:gd name="T3" fmla="*/ 133 h 133"/>
                <a:gd name="T4" fmla="*/ 0 w 78"/>
                <a:gd name="T5" fmla="*/ 133 h 133"/>
                <a:gd name="T6" fmla="*/ 78 w 7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33">
                  <a:moveTo>
                    <a:pt x="78" y="0"/>
                  </a:moveTo>
                  <a:lnTo>
                    <a:pt x="0" y="133"/>
                  </a:lnTo>
                  <a:lnTo>
                    <a:pt x="0" y="133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589199" y="3095545"/>
              <a:ext cx="1074368" cy="178614"/>
            </a:xfrm>
            <a:custGeom>
              <a:avLst/>
              <a:gdLst>
                <a:gd name="T0" fmla="*/ 800 w 800"/>
                <a:gd name="T1" fmla="*/ 0 h 133"/>
                <a:gd name="T2" fmla="*/ 0 w 800"/>
                <a:gd name="T3" fmla="*/ 0 h 133"/>
                <a:gd name="T4" fmla="*/ 722 w 800"/>
                <a:gd name="T5" fmla="*/ 133 h 133"/>
                <a:gd name="T6" fmla="*/ 800 w 800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0" h="133">
                  <a:moveTo>
                    <a:pt x="800" y="0"/>
                  </a:moveTo>
                  <a:lnTo>
                    <a:pt x="0" y="0"/>
                  </a:lnTo>
                  <a:lnTo>
                    <a:pt x="722" y="133"/>
                  </a:lnTo>
                  <a:lnTo>
                    <a:pt x="8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321617" y="3095545"/>
              <a:ext cx="206816" cy="0"/>
            </a:xfrm>
            <a:custGeom>
              <a:avLst/>
              <a:gdLst>
                <a:gd name="T0" fmla="*/ 0 w 154"/>
                <a:gd name="T1" fmla="*/ 0 w 154"/>
                <a:gd name="T2" fmla="*/ 154 w 154"/>
                <a:gd name="T3" fmla="*/ 0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0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321617" y="3095545"/>
              <a:ext cx="206816" cy="0"/>
            </a:xfrm>
            <a:custGeom>
              <a:avLst/>
              <a:gdLst>
                <a:gd name="T0" fmla="*/ 0 w 154"/>
                <a:gd name="T1" fmla="*/ 0 w 154"/>
                <a:gd name="T2" fmla="*/ 154 w 154"/>
                <a:gd name="T3" fmla="*/ 0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0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991249" y="2167560"/>
              <a:ext cx="537184" cy="927986"/>
            </a:xfrm>
            <a:custGeom>
              <a:avLst/>
              <a:gdLst>
                <a:gd name="T0" fmla="*/ 0 w 400"/>
                <a:gd name="T1" fmla="*/ 0 h 691"/>
                <a:gd name="T2" fmla="*/ 246 w 400"/>
                <a:gd name="T3" fmla="*/ 691 h 691"/>
                <a:gd name="T4" fmla="*/ 400 w 400"/>
                <a:gd name="T5" fmla="*/ 691 h 691"/>
                <a:gd name="T6" fmla="*/ 182 w 400"/>
                <a:gd name="T7" fmla="*/ 315 h 691"/>
                <a:gd name="T8" fmla="*/ 0 w 400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91">
                  <a:moveTo>
                    <a:pt x="0" y="0"/>
                  </a:moveTo>
                  <a:lnTo>
                    <a:pt x="246" y="691"/>
                  </a:lnTo>
                  <a:lnTo>
                    <a:pt x="400" y="691"/>
                  </a:lnTo>
                  <a:lnTo>
                    <a:pt x="182" y="3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949950" y="3095545"/>
              <a:ext cx="1713617" cy="2152765"/>
              <a:chOff x="3949950" y="3095545"/>
              <a:chExt cx="1713617" cy="2152765"/>
            </a:xfrm>
          </p:grpSpPr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3949950" y="3095545"/>
                <a:ext cx="1713617" cy="2152765"/>
              </a:xfrm>
              <a:custGeom>
                <a:avLst/>
                <a:gdLst>
                  <a:gd name="T0" fmla="*/ 201 w 539"/>
                  <a:gd name="T1" fmla="*/ 0 h 677"/>
                  <a:gd name="T2" fmla="*/ 73 w 539"/>
                  <a:gd name="T3" fmla="*/ 77 h 677"/>
                  <a:gd name="T4" fmla="*/ 22 w 539"/>
                  <a:gd name="T5" fmla="*/ 166 h 677"/>
                  <a:gd name="T6" fmla="*/ 22 w 539"/>
                  <a:gd name="T7" fmla="*/ 304 h 677"/>
                  <a:gd name="T8" fmla="*/ 237 w 539"/>
                  <a:gd name="T9" fmla="*/ 677 h 677"/>
                  <a:gd name="T10" fmla="*/ 234 w 539"/>
                  <a:gd name="T11" fmla="*/ 527 h 677"/>
                  <a:gd name="T12" fmla="*/ 539 w 539"/>
                  <a:gd name="T13" fmla="*/ 0 h 677"/>
                  <a:gd name="T14" fmla="*/ 201 w 539"/>
                  <a:gd name="T15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9" h="677">
                    <a:moveTo>
                      <a:pt x="201" y="0"/>
                    </a:moveTo>
                    <a:cubicBezTo>
                      <a:pt x="150" y="2"/>
                      <a:pt x="101" y="29"/>
                      <a:pt x="73" y="77"/>
                    </a:cubicBezTo>
                    <a:cubicBezTo>
                      <a:pt x="22" y="166"/>
                      <a:pt x="22" y="166"/>
                      <a:pt x="22" y="166"/>
                    </a:cubicBezTo>
                    <a:cubicBezTo>
                      <a:pt x="0" y="204"/>
                      <a:pt x="0" y="266"/>
                      <a:pt x="22" y="304"/>
                    </a:cubicBezTo>
                    <a:cubicBezTo>
                      <a:pt x="237" y="677"/>
                      <a:pt x="237" y="677"/>
                      <a:pt x="237" y="677"/>
                    </a:cubicBezTo>
                    <a:cubicBezTo>
                      <a:pt x="209" y="629"/>
                      <a:pt x="210" y="573"/>
                      <a:pt x="234" y="527"/>
                    </a:cubicBezTo>
                    <a:cubicBezTo>
                      <a:pt x="539" y="0"/>
                      <a:pt x="539" y="0"/>
                      <a:pt x="539" y="0"/>
                    </a:cubicBezTo>
                    <a:cubicBezTo>
                      <a:pt x="201" y="0"/>
                      <a:pt x="201" y="0"/>
                      <a:pt x="201" y="0"/>
                    </a:cubicBezTo>
                  </a:path>
                </a:pathLst>
              </a:custGeom>
              <a:solidFill>
                <a:srgbClr val="16A0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7" name="Freeform 76"/>
              <p:cNvSpPr>
                <a:spLocks/>
              </p:cNvSpPr>
              <p:nvPr/>
            </p:nvSpPr>
            <p:spPr bwMode="auto">
              <a:xfrm>
                <a:off x="4589199" y="3095545"/>
                <a:ext cx="1074368" cy="178614"/>
              </a:xfrm>
              <a:custGeom>
                <a:avLst/>
                <a:gdLst>
                  <a:gd name="T0" fmla="*/ 800 w 800"/>
                  <a:gd name="T1" fmla="*/ 0 h 133"/>
                  <a:gd name="T2" fmla="*/ 0 w 800"/>
                  <a:gd name="T3" fmla="*/ 0 h 133"/>
                  <a:gd name="T4" fmla="*/ 722 w 800"/>
                  <a:gd name="T5" fmla="*/ 133 h 133"/>
                  <a:gd name="T6" fmla="*/ 800 w 800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0" h="133">
                    <a:moveTo>
                      <a:pt x="800" y="0"/>
                    </a:moveTo>
                    <a:lnTo>
                      <a:pt x="0" y="0"/>
                    </a:lnTo>
                    <a:lnTo>
                      <a:pt x="722" y="133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4182282" y="1935228"/>
              <a:ext cx="2346151" cy="1404736"/>
              <a:chOff x="4182282" y="1935228"/>
              <a:chExt cx="2346151" cy="1404736"/>
            </a:xfrm>
          </p:grpSpPr>
          <p:sp>
            <p:nvSpPr>
              <p:cNvPr id="74" name="Freeform 73"/>
              <p:cNvSpPr>
                <a:spLocks/>
              </p:cNvSpPr>
              <p:nvPr/>
            </p:nvSpPr>
            <p:spPr bwMode="auto">
              <a:xfrm>
                <a:off x="4182282" y="1935228"/>
                <a:ext cx="2346151" cy="1404736"/>
              </a:xfrm>
              <a:custGeom>
                <a:avLst/>
                <a:gdLst>
                  <a:gd name="T0" fmla="*/ 569 w 738"/>
                  <a:gd name="T1" fmla="*/ 73 h 442"/>
                  <a:gd name="T2" fmla="*/ 438 w 738"/>
                  <a:gd name="T3" fmla="*/ 0 h 442"/>
                  <a:gd name="T4" fmla="*/ 335 w 738"/>
                  <a:gd name="T5" fmla="*/ 0 h 442"/>
                  <a:gd name="T6" fmla="*/ 215 w 738"/>
                  <a:gd name="T7" fmla="*/ 69 h 442"/>
                  <a:gd name="T8" fmla="*/ 0 w 738"/>
                  <a:gd name="T9" fmla="*/ 442 h 442"/>
                  <a:gd name="T10" fmla="*/ 128 w 738"/>
                  <a:gd name="T11" fmla="*/ 365 h 442"/>
                  <a:gd name="T12" fmla="*/ 738 w 738"/>
                  <a:gd name="T13" fmla="*/ 365 h 442"/>
                  <a:gd name="T14" fmla="*/ 569 w 738"/>
                  <a:gd name="T15" fmla="*/ 73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8" h="442">
                    <a:moveTo>
                      <a:pt x="569" y="73"/>
                    </a:moveTo>
                    <a:cubicBezTo>
                      <a:pt x="542" y="29"/>
                      <a:pt x="493" y="0"/>
                      <a:pt x="438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291" y="0"/>
                      <a:pt x="237" y="31"/>
                      <a:pt x="215" y="69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28" y="394"/>
                      <a:pt x="77" y="367"/>
                      <a:pt x="128" y="365"/>
                    </a:cubicBezTo>
                    <a:cubicBezTo>
                      <a:pt x="738" y="365"/>
                      <a:pt x="738" y="365"/>
                      <a:pt x="738" y="365"/>
                    </a:cubicBezTo>
                    <a:cubicBezTo>
                      <a:pt x="569" y="73"/>
                      <a:pt x="569" y="73"/>
                      <a:pt x="569" y="73"/>
                    </a:cubicBezTo>
                  </a:path>
                </a:pathLst>
              </a:custGeom>
              <a:solidFill>
                <a:srgbClr val="B2D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5991249" y="2167560"/>
                <a:ext cx="537184" cy="927986"/>
              </a:xfrm>
              <a:custGeom>
                <a:avLst/>
                <a:gdLst>
                  <a:gd name="T0" fmla="*/ 0 w 400"/>
                  <a:gd name="T1" fmla="*/ 0 h 691"/>
                  <a:gd name="T2" fmla="*/ 246 w 400"/>
                  <a:gd name="T3" fmla="*/ 691 h 691"/>
                  <a:gd name="T4" fmla="*/ 400 w 400"/>
                  <a:gd name="T5" fmla="*/ 691 h 691"/>
                  <a:gd name="T6" fmla="*/ 182 w 400"/>
                  <a:gd name="T7" fmla="*/ 315 h 691"/>
                  <a:gd name="T8" fmla="*/ 0 w 400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91">
                    <a:moveTo>
                      <a:pt x="0" y="0"/>
                    </a:moveTo>
                    <a:lnTo>
                      <a:pt x="246" y="691"/>
                    </a:lnTo>
                    <a:lnTo>
                      <a:pt x="400" y="691"/>
                    </a:lnTo>
                    <a:lnTo>
                      <a:pt x="182" y="3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663567" y="4345842"/>
              <a:ext cx="2346151" cy="1406079"/>
              <a:chOff x="5663567" y="4345842"/>
              <a:chExt cx="2346151" cy="1406079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5663567" y="4345842"/>
                <a:ext cx="2346151" cy="1406079"/>
                <a:chOff x="5663567" y="4345842"/>
                <a:chExt cx="2346151" cy="1406079"/>
              </a:xfrm>
            </p:grpSpPr>
            <p:sp>
              <p:nvSpPr>
                <p:cNvPr id="70" name="Freeform 69"/>
                <p:cNvSpPr>
                  <a:spLocks/>
                </p:cNvSpPr>
                <p:nvPr/>
              </p:nvSpPr>
              <p:spPr bwMode="auto">
                <a:xfrm>
                  <a:off x="5663567" y="4345842"/>
                  <a:ext cx="2346151" cy="1406079"/>
                </a:xfrm>
                <a:custGeom>
                  <a:avLst/>
                  <a:gdLst>
                    <a:gd name="T0" fmla="*/ 168 w 738"/>
                    <a:gd name="T1" fmla="*/ 370 h 442"/>
                    <a:gd name="T2" fmla="*/ 300 w 738"/>
                    <a:gd name="T3" fmla="*/ 442 h 442"/>
                    <a:gd name="T4" fmla="*/ 402 w 738"/>
                    <a:gd name="T5" fmla="*/ 442 h 442"/>
                    <a:gd name="T6" fmla="*/ 522 w 738"/>
                    <a:gd name="T7" fmla="*/ 373 h 442"/>
                    <a:gd name="T8" fmla="*/ 738 w 738"/>
                    <a:gd name="T9" fmla="*/ 0 h 442"/>
                    <a:gd name="T10" fmla="*/ 609 w 738"/>
                    <a:gd name="T11" fmla="*/ 78 h 442"/>
                    <a:gd name="T12" fmla="*/ 0 w 738"/>
                    <a:gd name="T13" fmla="*/ 78 h 442"/>
                    <a:gd name="T14" fmla="*/ 168 w 738"/>
                    <a:gd name="T15" fmla="*/ 370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38" h="442">
                      <a:moveTo>
                        <a:pt x="168" y="370"/>
                      </a:moveTo>
                      <a:cubicBezTo>
                        <a:pt x="196" y="413"/>
                        <a:pt x="244" y="442"/>
                        <a:pt x="300" y="442"/>
                      </a:cubicBezTo>
                      <a:cubicBezTo>
                        <a:pt x="402" y="442"/>
                        <a:pt x="402" y="442"/>
                        <a:pt x="402" y="442"/>
                      </a:cubicBezTo>
                      <a:cubicBezTo>
                        <a:pt x="446" y="442"/>
                        <a:pt x="500" y="411"/>
                        <a:pt x="522" y="373"/>
                      </a:cubicBezTo>
                      <a:cubicBezTo>
                        <a:pt x="738" y="0"/>
                        <a:pt x="738" y="0"/>
                        <a:pt x="738" y="0"/>
                      </a:cubicBezTo>
                      <a:cubicBezTo>
                        <a:pt x="710" y="48"/>
                        <a:pt x="661" y="76"/>
                        <a:pt x="609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68" y="370"/>
                        <a:pt x="168" y="370"/>
                        <a:pt x="168" y="370"/>
                      </a:cubicBezTo>
                    </a:path>
                  </a:pathLst>
                </a:custGeom>
                <a:solidFill>
                  <a:srgbClr val="F23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  <p:sp>
              <p:nvSpPr>
                <p:cNvPr id="71" name="Freeform 70"/>
                <p:cNvSpPr>
                  <a:spLocks/>
                </p:cNvSpPr>
                <p:nvPr/>
              </p:nvSpPr>
              <p:spPr bwMode="auto">
                <a:xfrm>
                  <a:off x="5663567" y="4594289"/>
                  <a:ext cx="534498" cy="927986"/>
                </a:xfrm>
                <a:custGeom>
                  <a:avLst/>
                  <a:gdLst>
                    <a:gd name="T0" fmla="*/ 0 w 398"/>
                    <a:gd name="T1" fmla="*/ 0 h 691"/>
                    <a:gd name="T2" fmla="*/ 5 w 398"/>
                    <a:gd name="T3" fmla="*/ 7 h 691"/>
                    <a:gd name="T4" fmla="*/ 398 w 398"/>
                    <a:gd name="T5" fmla="*/ 691 h 691"/>
                    <a:gd name="T6" fmla="*/ 154 w 398"/>
                    <a:gd name="T7" fmla="*/ 0 h 691"/>
                    <a:gd name="T8" fmla="*/ 0 w 398"/>
                    <a:gd name="T9" fmla="*/ 0 h 6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8" h="691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398" y="691"/>
                      </a:lnTo>
                      <a:lnTo>
                        <a:pt x="15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ln>
                  <a:noFill/>
                </a:ln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6674717" y="4979124"/>
                <a:ext cx="362796" cy="338611"/>
                <a:chOff x="4418013" y="3475038"/>
                <a:chExt cx="285750" cy="266701"/>
              </a:xfrm>
              <a:solidFill>
                <a:schemeClr val="bg1"/>
              </a:solidFill>
            </p:grpSpPr>
            <p:sp>
              <p:nvSpPr>
                <p:cNvPr id="68" name="Freeform 105"/>
                <p:cNvSpPr>
                  <a:spLocks/>
                </p:cNvSpPr>
                <p:nvPr/>
              </p:nvSpPr>
              <p:spPr bwMode="auto">
                <a:xfrm>
                  <a:off x="4418013" y="3651251"/>
                  <a:ext cx="98425" cy="90488"/>
                </a:xfrm>
                <a:custGeom>
                  <a:avLst/>
                  <a:gdLst>
                    <a:gd name="T0" fmla="*/ 22 w 26"/>
                    <a:gd name="T1" fmla="*/ 1 h 24"/>
                    <a:gd name="T2" fmla="*/ 20 w 26"/>
                    <a:gd name="T3" fmla="*/ 1 h 24"/>
                    <a:gd name="T4" fmla="*/ 0 w 26"/>
                    <a:gd name="T5" fmla="*/ 20 h 24"/>
                    <a:gd name="T6" fmla="*/ 0 w 26"/>
                    <a:gd name="T7" fmla="*/ 22 h 24"/>
                    <a:gd name="T8" fmla="*/ 1 w 26"/>
                    <a:gd name="T9" fmla="*/ 23 h 24"/>
                    <a:gd name="T10" fmla="*/ 5 w 26"/>
                    <a:gd name="T11" fmla="*/ 24 h 24"/>
                    <a:gd name="T12" fmla="*/ 7 w 26"/>
                    <a:gd name="T13" fmla="*/ 24 h 24"/>
                    <a:gd name="T14" fmla="*/ 25 w 26"/>
                    <a:gd name="T15" fmla="*/ 6 h 24"/>
                    <a:gd name="T16" fmla="*/ 25 w 26"/>
                    <a:gd name="T17" fmla="*/ 3 h 24"/>
                    <a:gd name="T18" fmla="*/ 22 w 26"/>
                    <a:gd name="T19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24">
                      <a:moveTo>
                        <a:pt x="22" y="1"/>
                      </a:moveTo>
                      <a:cubicBezTo>
                        <a:pt x="22" y="0"/>
                        <a:pt x="21" y="0"/>
                        <a:pt x="20" y="1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0"/>
                        <a:pt x="0" y="21"/>
                        <a:pt x="0" y="22"/>
                      </a:cubicBezTo>
                      <a:cubicBezTo>
                        <a:pt x="0" y="22"/>
                        <a:pt x="1" y="23"/>
                        <a:pt x="1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6" y="24"/>
                        <a:pt x="7" y="24"/>
                        <a:pt x="7" y="24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6" y="5"/>
                        <a:pt x="26" y="4"/>
                        <a:pt x="25" y="3"/>
                      </a:cubicBezTo>
                      <a:lnTo>
                        <a:pt x="2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  <p:sp>
              <p:nvSpPr>
                <p:cNvPr id="69" name="Freeform 106"/>
                <p:cNvSpPr>
                  <a:spLocks noEditPoints="1"/>
                </p:cNvSpPr>
                <p:nvPr/>
              </p:nvSpPr>
              <p:spPr bwMode="auto">
                <a:xfrm>
                  <a:off x="4456113" y="3475038"/>
                  <a:ext cx="247650" cy="236538"/>
                </a:xfrm>
                <a:custGeom>
                  <a:avLst/>
                  <a:gdLst>
                    <a:gd name="T0" fmla="*/ 45 w 66"/>
                    <a:gd name="T1" fmla="*/ 1 h 63"/>
                    <a:gd name="T2" fmla="*/ 45 w 66"/>
                    <a:gd name="T3" fmla="*/ 0 h 63"/>
                    <a:gd name="T4" fmla="*/ 45 w 66"/>
                    <a:gd name="T5" fmla="*/ 1 h 63"/>
                    <a:gd name="T6" fmla="*/ 40 w 66"/>
                    <a:gd name="T7" fmla="*/ 1 h 63"/>
                    <a:gd name="T8" fmla="*/ 39 w 66"/>
                    <a:gd name="T9" fmla="*/ 2 h 63"/>
                    <a:gd name="T10" fmla="*/ 37 w 66"/>
                    <a:gd name="T11" fmla="*/ 6 h 63"/>
                    <a:gd name="T12" fmla="*/ 38 w 66"/>
                    <a:gd name="T13" fmla="*/ 9 h 63"/>
                    <a:gd name="T14" fmla="*/ 36 w 66"/>
                    <a:gd name="T15" fmla="*/ 16 h 63"/>
                    <a:gd name="T16" fmla="*/ 21 w 66"/>
                    <a:gd name="T17" fmla="*/ 26 h 63"/>
                    <a:gd name="T18" fmla="*/ 5 w 66"/>
                    <a:gd name="T19" fmla="*/ 26 h 63"/>
                    <a:gd name="T20" fmla="*/ 5 w 66"/>
                    <a:gd name="T21" fmla="*/ 26 h 63"/>
                    <a:gd name="T22" fmla="*/ 5 w 66"/>
                    <a:gd name="T23" fmla="*/ 26 h 63"/>
                    <a:gd name="T24" fmla="*/ 0 w 66"/>
                    <a:gd name="T25" fmla="*/ 29 h 63"/>
                    <a:gd name="T26" fmla="*/ 0 w 66"/>
                    <a:gd name="T27" fmla="*/ 30 h 63"/>
                    <a:gd name="T28" fmla="*/ 0 w 66"/>
                    <a:gd name="T29" fmla="*/ 32 h 63"/>
                    <a:gd name="T30" fmla="*/ 31 w 66"/>
                    <a:gd name="T31" fmla="*/ 62 h 63"/>
                    <a:gd name="T32" fmla="*/ 32 w 66"/>
                    <a:gd name="T33" fmla="*/ 63 h 63"/>
                    <a:gd name="T34" fmla="*/ 33 w 66"/>
                    <a:gd name="T35" fmla="*/ 62 h 63"/>
                    <a:gd name="T36" fmla="*/ 37 w 66"/>
                    <a:gd name="T37" fmla="*/ 42 h 63"/>
                    <a:gd name="T38" fmla="*/ 46 w 66"/>
                    <a:gd name="T39" fmla="*/ 27 h 63"/>
                    <a:gd name="T40" fmla="*/ 54 w 66"/>
                    <a:gd name="T41" fmla="*/ 25 h 63"/>
                    <a:gd name="T42" fmla="*/ 56 w 66"/>
                    <a:gd name="T43" fmla="*/ 25 h 63"/>
                    <a:gd name="T44" fmla="*/ 61 w 66"/>
                    <a:gd name="T45" fmla="*/ 23 h 63"/>
                    <a:gd name="T46" fmla="*/ 61 w 66"/>
                    <a:gd name="T47" fmla="*/ 23 h 63"/>
                    <a:gd name="T48" fmla="*/ 45 w 66"/>
                    <a:gd name="T49" fmla="*/ 1 h 63"/>
                    <a:gd name="T50" fmla="*/ 54 w 66"/>
                    <a:gd name="T51" fmla="*/ 9 h 63"/>
                    <a:gd name="T52" fmla="*/ 52 w 66"/>
                    <a:gd name="T53" fmla="*/ 8 h 63"/>
                    <a:gd name="T54" fmla="*/ 54 w 66"/>
                    <a:gd name="T55" fmla="*/ 9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6" h="63">
                      <a:moveTo>
                        <a:pt x="45" y="1"/>
                      </a:move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1"/>
                        <a:pt x="45" y="1"/>
                        <a:pt x="45" y="1"/>
                      </a:cubicBezTo>
                      <a:cubicBezTo>
                        <a:pt x="43" y="0"/>
                        <a:pt x="41" y="0"/>
                        <a:pt x="40" y="1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8" y="3"/>
                        <a:pt x="37" y="5"/>
                        <a:pt x="37" y="6"/>
                      </a:cubicBezTo>
                      <a:cubicBezTo>
                        <a:pt x="37" y="7"/>
                        <a:pt x="37" y="8"/>
                        <a:pt x="38" y="9"/>
                      </a:cubicBezTo>
                      <a:cubicBezTo>
                        <a:pt x="39" y="12"/>
                        <a:pt x="38" y="15"/>
                        <a:pt x="36" y="16"/>
                      </a:cubicBezTo>
                      <a:cubicBezTo>
                        <a:pt x="33" y="19"/>
                        <a:pt x="24" y="28"/>
                        <a:pt x="21" y="26"/>
                      </a:cubicBezTo>
                      <a:cubicBezTo>
                        <a:pt x="16" y="23"/>
                        <a:pt x="10" y="24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3" y="27"/>
                        <a:pt x="2" y="28"/>
                        <a:pt x="0" y="29"/>
                      </a:cubicBezTo>
                      <a:cubicBezTo>
                        <a:pt x="0" y="29"/>
                        <a:pt x="0" y="30"/>
                        <a:pt x="0" y="30"/>
                      </a:cubicBezTo>
                      <a:cubicBezTo>
                        <a:pt x="0" y="31"/>
                        <a:pt x="0" y="31"/>
                        <a:pt x="0" y="32"/>
                      </a:cubicBezTo>
                      <a:cubicBezTo>
                        <a:pt x="31" y="62"/>
                        <a:pt x="31" y="62"/>
                        <a:pt x="31" y="62"/>
                      </a:cubicBezTo>
                      <a:cubicBezTo>
                        <a:pt x="31" y="63"/>
                        <a:pt x="32" y="63"/>
                        <a:pt x="32" y="63"/>
                      </a:cubicBezTo>
                      <a:cubicBezTo>
                        <a:pt x="33" y="63"/>
                        <a:pt x="33" y="63"/>
                        <a:pt x="33" y="62"/>
                      </a:cubicBezTo>
                      <a:cubicBezTo>
                        <a:pt x="38" y="57"/>
                        <a:pt x="41" y="49"/>
                        <a:pt x="37" y="42"/>
                      </a:cubicBezTo>
                      <a:cubicBezTo>
                        <a:pt x="35" y="39"/>
                        <a:pt x="44" y="30"/>
                        <a:pt x="46" y="27"/>
                      </a:cubicBezTo>
                      <a:cubicBezTo>
                        <a:pt x="48" y="25"/>
                        <a:pt x="51" y="24"/>
                        <a:pt x="54" y="25"/>
                      </a:cubicBezTo>
                      <a:cubicBezTo>
                        <a:pt x="54" y="25"/>
                        <a:pt x="55" y="25"/>
                        <a:pt x="56" y="25"/>
                      </a:cubicBezTo>
                      <a:cubicBezTo>
                        <a:pt x="58" y="25"/>
                        <a:pt x="60" y="25"/>
                        <a:pt x="61" y="23"/>
                      </a:cubicBezTo>
                      <a:cubicBezTo>
                        <a:pt x="61" y="23"/>
                        <a:pt x="61" y="23"/>
                        <a:pt x="61" y="23"/>
                      </a:cubicBezTo>
                      <a:cubicBezTo>
                        <a:pt x="66" y="17"/>
                        <a:pt x="54" y="3"/>
                        <a:pt x="45" y="1"/>
                      </a:cubicBezTo>
                      <a:close/>
                      <a:moveTo>
                        <a:pt x="54" y="9"/>
                      </a:move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3" y="9"/>
                        <a:pt x="5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</p:grpSp>
        </p:grpSp>
        <p:grpSp>
          <p:nvGrpSpPr>
            <p:cNvPr id="48" name="Group 47"/>
            <p:cNvGrpSpPr/>
            <p:nvPr/>
          </p:nvGrpSpPr>
          <p:grpSpPr>
            <a:xfrm>
              <a:off x="4614716" y="3843574"/>
              <a:ext cx="2002354" cy="1908348"/>
              <a:chOff x="4614716" y="3843574"/>
              <a:chExt cx="2002354" cy="1908348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4614716" y="3843574"/>
                <a:ext cx="2002354" cy="1908348"/>
                <a:chOff x="4614716" y="3843574"/>
                <a:chExt cx="2002354" cy="1908348"/>
              </a:xfrm>
            </p:grpSpPr>
            <p:sp>
              <p:nvSpPr>
                <p:cNvPr id="64" name="Freeform 63"/>
                <p:cNvSpPr>
                  <a:spLocks/>
                </p:cNvSpPr>
                <p:nvPr/>
              </p:nvSpPr>
              <p:spPr bwMode="auto">
                <a:xfrm>
                  <a:off x="4614716" y="3843575"/>
                  <a:ext cx="2002354" cy="1908347"/>
                </a:xfrm>
                <a:custGeom>
                  <a:avLst/>
                  <a:gdLst>
                    <a:gd name="T0" fmla="*/ 25 w 630"/>
                    <a:gd name="T1" fmla="*/ 292 h 600"/>
                    <a:gd name="T2" fmla="*/ 28 w 630"/>
                    <a:gd name="T3" fmla="*/ 442 h 600"/>
                    <a:gd name="T4" fmla="*/ 79 w 630"/>
                    <a:gd name="T5" fmla="*/ 531 h 600"/>
                    <a:gd name="T6" fmla="*/ 199 w 630"/>
                    <a:gd name="T7" fmla="*/ 600 h 600"/>
                    <a:gd name="T8" fmla="*/ 630 w 630"/>
                    <a:gd name="T9" fmla="*/ 600 h 600"/>
                    <a:gd name="T10" fmla="*/ 498 w 630"/>
                    <a:gd name="T11" fmla="*/ 528 h 600"/>
                    <a:gd name="T12" fmla="*/ 194 w 630"/>
                    <a:gd name="T13" fmla="*/ 0 h 600"/>
                    <a:gd name="T14" fmla="*/ 25 w 630"/>
                    <a:gd name="T15" fmla="*/ 292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0" h="600">
                      <a:moveTo>
                        <a:pt x="25" y="292"/>
                      </a:moveTo>
                      <a:cubicBezTo>
                        <a:pt x="1" y="338"/>
                        <a:pt x="0" y="394"/>
                        <a:pt x="28" y="442"/>
                      </a:cubicBezTo>
                      <a:cubicBezTo>
                        <a:pt x="79" y="531"/>
                        <a:pt x="79" y="531"/>
                        <a:pt x="79" y="531"/>
                      </a:cubicBezTo>
                      <a:cubicBezTo>
                        <a:pt x="101" y="569"/>
                        <a:pt x="155" y="600"/>
                        <a:pt x="199" y="600"/>
                      </a:cubicBezTo>
                      <a:cubicBezTo>
                        <a:pt x="630" y="600"/>
                        <a:pt x="630" y="600"/>
                        <a:pt x="630" y="600"/>
                      </a:cubicBezTo>
                      <a:cubicBezTo>
                        <a:pt x="574" y="600"/>
                        <a:pt x="526" y="571"/>
                        <a:pt x="498" y="528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25" y="292"/>
                        <a:pt x="25" y="292"/>
                        <a:pt x="25" y="292"/>
                      </a:cubicBezTo>
                    </a:path>
                  </a:pathLst>
                </a:custGeom>
                <a:solidFill>
                  <a:srgbClr val="89588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  <p:sp>
              <p:nvSpPr>
                <p:cNvPr id="65" name="Freeform 64"/>
                <p:cNvSpPr>
                  <a:spLocks/>
                </p:cNvSpPr>
                <p:nvPr/>
              </p:nvSpPr>
              <p:spPr bwMode="auto">
                <a:xfrm>
                  <a:off x="4693950" y="3843574"/>
                  <a:ext cx="639249" cy="927986"/>
                </a:xfrm>
                <a:custGeom>
                  <a:avLst/>
                  <a:gdLst>
                    <a:gd name="T0" fmla="*/ 400 w 476"/>
                    <a:gd name="T1" fmla="*/ 0 h 691"/>
                    <a:gd name="T2" fmla="*/ 0 w 476"/>
                    <a:gd name="T3" fmla="*/ 691 h 691"/>
                    <a:gd name="T4" fmla="*/ 476 w 476"/>
                    <a:gd name="T5" fmla="*/ 132 h 691"/>
                    <a:gd name="T6" fmla="*/ 400 w 476"/>
                    <a:gd name="T7" fmla="*/ 0 h 6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6" h="691">
                      <a:moveTo>
                        <a:pt x="400" y="0"/>
                      </a:moveTo>
                      <a:lnTo>
                        <a:pt x="0" y="691"/>
                      </a:lnTo>
                      <a:lnTo>
                        <a:pt x="476" y="132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ln>
                  <a:noFill/>
                </a:ln>
              </p:spPr>
              <p:txBody>
                <a:bodyPr vert="horz" wrap="square" lIns="91404" tIns="45702" rIns="91404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/>
                </a:p>
              </p:txBody>
            </p:sp>
          </p:grpSp>
          <p:sp>
            <p:nvSpPr>
              <p:cNvPr id="63" name="Freeform 18"/>
              <p:cNvSpPr>
                <a:spLocks/>
              </p:cNvSpPr>
              <p:nvPr/>
            </p:nvSpPr>
            <p:spPr bwMode="auto">
              <a:xfrm>
                <a:off x="5122816" y="4936315"/>
                <a:ext cx="413624" cy="413623"/>
              </a:xfrm>
              <a:custGeom>
                <a:avLst/>
                <a:gdLst>
                  <a:gd name="T0" fmla="*/ 266 w 360"/>
                  <a:gd name="T1" fmla="*/ 360 h 360"/>
                  <a:gd name="T2" fmla="*/ 294 w 360"/>
                  <a:gd name="T3" fmla="*/ 331 h 360"/>
                  <a:gd name="T4" fmla="*/ 245 w 360"/>
                  <a:gd name="T5" fmla="*/ 155 h 360"/>
                  <a:gd name="T6" fmla="*/ 318 w 360"/>
                  <a:gd name="T7" fmla="*/ 82 h 360"/>
                  <a:gd name="T8" fmla="*/ 340 w 360"/>
                  <a:gd name="T9" fmla="*/ 19 h 360"/>
                  <a:gd name="T10" fmla="*/ 278 w 360"/>
                  <a:gd name="T11" fmla="*/ 42 h 360"/>
                  <a:gd name="T12" fmla="*/ 205 w 360"/>
                  <a:gd name="T13" fmla="*/ 115 h 360"/>
                  <a:gd name="T14" fmla="*/ 28 w 360"/>
                  <a:gd name="T15" fmla="*/ 65 h 360"/>
                  <a:gd name="T16" fmla="*/ 0 w 360"/>
                  <a:gd name="T17" fmla="*/ 94 h 360"/>
                  <a:gd name="T18" fmla="*/ 148 w 360"/>
                  <a:gd name="T19" fmla="*/ 172 h 360"/>
                  <a:gd name="T20" fmla="*/ 98 w 360"/>
                  <a:gd name="T21" fmla="*/ 222 h 360"/>
                  <a:gd name="T22" fmla="*/ 38 w 360"/>
                  <a:gd name="T23" fmla="*/ 226 h 360"/>
                  <a:gd name="T24" fmla="*/ 9 w 360"/>
                  <a:gd name="T25" fmla="*/ 254 h 360"/>
                  <a:gd name="T26" fmla="*/ 80 w 360"/>
                  <a:gd name="T27" fmla="*/ 280 h 360"/>
                  <a:gd name="T28" fmla="*/ 105 w 360"/>
                  <a:gd name="T29" fmla="*/ 350 h 360"/>
                  <a:gd name="T30" fmla="*/ 134 w 360"/>
                  <a:gd name="T31" fmla="*/ 322 h 360"/>
                  <a:gd name="T32" fmla="*/ 137 w 360"/>
                  <a:gd name="T33" fmla="*/ 262 h 360"/>
                  <a:gd name="T34" fmla="*/ 188 w 360"/>
                  <a:gd name="T35" fmla="*/ 211 h 360"/>
                  <a:gd name="T36" fmla="*/ 266 w 360"/>
                  <a:gd name="T37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0" h="360">
                    <a:moveTo>
                      <a:pt x="266" y="360"/>
                    </a:moveTo>
                    <a:cubicBezTo>
                      <a:pt x="294" y="331"/>
                      <a:pt x="294" y="331"/>
                      <a:pt x="294" y="331"/>
                    </a:cubicBezTo>
                    <a:cubicBezTo>
                      <a:pt x="245" y="155"/>
                      <a:pt x="245" y="155"/>
                      <a:pt x="245" y="155"/>
                    </a:cubicBezTo>
                    <a:cubicBezTo>
                      <a:pt x="318" y="82"/>
                      <a:pt x="318" y="82"/>
                      <a:pt x="318" y="82"/>
                    </a:cubicBezTo>
                    <a:cubicBezTo>
                      <a:pt x="318" y="82"/>
                      <a:pt x="360" y="39"/>
                      <a:pt x="340" y="19"/>
                    </a:cubicBezTo>
                    <a:cubicBezTo>
                      <a:pt x="320" y="0"/>
                      <a:pt x="278" y="42"/>
                      <a:pt x="278" y="42"/>
                    </a:cubicBezTo>
                    <a:cubicBezTo>
                      <a:pt x="205" y="115"/>
                      <a:pt x="205" y="115"/>
                      <a:pt x="205" y="115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148" y="172"/>
                      <a:pt x="148" y="172"/>
                      <a:pt x="148" y="172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38" y="226"/>
                      <a:pt x="38" y="226"/>
                      <a:pt x="38" y="226"/>
                    </a:cubicBezTo>
                    <a:cubicBezTo>
                      <a:pt x="9" y="254"/>
                      <a:pt x="9" y="254"/>
                      <a:pt x="9" y="254"/>
                    </a:cubicBezTo>
                    <a:cubicBezTo>
                      <a:pt x="80" y="280"/>
                      <a:pt x="80" y="280"/>
                      <a:pt x="80" y="280"/>
                    </a:cubicBezTo>
                    <a:cubicBezTo>
                      <a:pt x="105" y="350"/>
                      <a:pt x="105" y="350"/>
                      <a:pt x="105" y="350"/>
                    </a:cubicBezTo>
                    <a:cubicBezTo>
                      <a:pt x="134" y="322"/>
                      <a:pt x="134" y="322"/>
                      <a:pt x="134" y="322"/>
                    </a:cubicBezTo>
                    <a:cubicBezTo>
                      <a:pt x="137" y="262"/>
                      <a:pt x="137" y="262"/>
                      <a:pt x="137" y="262"/>
                    </a:cubicBezTo>
                    <a:cubicBezTo>
                      <a:pt x="188" y="211"/>
                      <a:pt x="188" y="211"/>
                      <a:pt x="188" y="211"/>
                    </a:cubicBezTo>
                    <a:lnTo>
                      <a:pt x="266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574932" y="1935228"/>
              <a:ext cx="1999668" cy="1908347"/>
              <a:chOff x="5574932" y="1935228"/>
              <a:chExt cx="1999668" cy="1908347"/>
            </a:xfrm>
          </p:grpSpPr>
          <p:sp>
            <p:nvSpPr>
              <p:cNvPr id="60" name="Freeform 59"/>
              <p:cNvSpPr>
                <a:spLocks/>
              </p:cNvSpPr>
              <p:nvPr/>
            </p:nvSpPr>
            <p:spPr bwMode="auto">
              <a:xfrm>
                <a:off x="5574932" y="1935228"/>
                <a:ext cx="1999668" cy="1908347"/>
              </a:xfrm>
              <a:custGeom>
                <a:avLst/>
                <a:gdLst>
                  <a:gd name="T0" fmla="*/ 604 w 629"/>
                  <a:gd name="T1" fmla="*/ 308 h 600"/>
                  <a:gd name="T2" fmla="*/ 602 w 629"/>
                  <a:gd name="T3" fmla="*/ 158 h 600"/>
                  <a:gd name="T4" fmla="*/ 550 w 629"/>
                  <a:gd name="T5" fmla="*/ 69 h 600"/>
                  <a:gd name="T6" fmla="*/ 430 w 629"/>
                  <a:gd name="T7" fmla="*/ 0 h 600"/>
                  <a:gd name="T8" fmla="*/ 0 w 629"/>
                  <a:gd name="T9" fmla="*/ 0 h 600"/>
                  <a:gd name="T10" fmla="*/ 131 w 629"/>
                  <a:gd name="T11" fmla="*/ 73 h 600"/>
                  <a:gd name="T12" fmla="*/ 436 w 629"/>
                  <a:gd name="T13" fmla="*/ 600 h 600"/>
                  <a:gd name="T14" fmla="*/ 604 w 629"/>
                  <a:gd name="T15" fmla="*/ 30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9" h="600">
                    <a:moveTo>
                      <a:pt x="604" y="308"/>
                    </a:moveTo>
                    <a:cubicBezTo>
                      <a:pt x="628" y="262"/>
                      <a:pt x="629" y="206"/>
                      <a:pt x="602" y="158"/>
                    </a:cubicBezTo>
                    <a:cubicBezTo>
                      <a:pt x="550" y="69"/>
                      <a:pt x="550" y="69"/>
                      <a:pt x="550" y="69"/>
                    </a:cubicBezTo>
                    <a:cubicBezTo>
                      <a:pt x="528" y="31"/>
                      <a:pt x="474" y="0"/>
                      <a:pt x="4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104" y="29"/>
                      <a:pt x="131" y="73"/>
                    </a:cubicBezTo>
                    <a:cubicBezTo>
                      <a:pt x="436" y="600"/>
                      <a:pt x="436" y="600"/>
                      <a:pt x="436" y="600"/>
                    </a:cubicBezTo>
                    <a:cubicBezTo>
                      <a:pt x="604" y="308"/>
                      <a:pt x="604" y="308"/>
                      <a:pt x="604" y="308"/>
                    </a:cubicBezTo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Freeform 60"/>
              <p:cNvSpPr>
                <a:spLocks/>
              </p:cNvSpPr>
              <p:nvPr/>
            </p:nvSpPr>
            <p:spPr bwMode="auto">
              <a:xfrm>
                <a:off x="6856115" y="2914246"/>
                <a:ext cx="639249" cy="929328"/>
              </a:xfrm>
              <a:custGeom>
                <a:avLst/>
                <a:gdLst>
                  <a:gd name="T0" fmla="*/ 476 w 476"/>
                  <a:gd name="T1" fmla="*/ 0 h 692"/>
                  <a:gd name="T2" fmla="*/ 0 w 476"/>
                  <a:gd name="T3" fmla="*/ 559 h 692"/>
                  <a:gd name="T4" fmla="*/ 78 w 476"/>
                  <a:gd name="T5" fmla="*/ 692 h 692"/>
                  <a:gd name="T6" fmla="*/ 476 w 476"/>
                  <a:gd name="T7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6" h="692">
                    <a:moveTo>
                      <a:pt x="476" y="0"/>
                    </a:moveTo>
                    <a:lnTo>
                      <a:pt x="0" y="559"/>
                    </a:lnTo>
                    <a:lnTo>
                      <a:pt x="78" y="692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6528433" y="2437495"/>
              <a:ext cx="1713617" cy="2156795"/>
              <a:chOff x="6528433" y="2437495"/>
              <a:chExt cx="1713617" cy="2156795"/>
            </a:xfrm>
          </p:grpSpPr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6528433" y="2437495"/>
                <a:ext cx="1713617" cy="2156794"/>
              </a:xfrm>
              <a:custGeom>
                <a:avLst/>
                <a:gdLst>
                  <a:gd name="T0" fmla="*/ 337 w 539"/>
                  <a:gd name="T1" fmla="*/ 678 h 678"/>
                  <a:gd name="T2" fmla="*/ 466 w 539"/>
                  <a:gd name="T3" fmla="*/ 600 h 678"/>
                  <a:gd name="T4" fmla="*/ 517 w 539"/>
                  <a:gd name="T5" fmla="*/ 511 h 678"/>
                  <a:gd name="T6" fmla="*/ 517 w 539"/>
                  <a:gd name="T7" fmla="*/ 373 h 678"/>
                  <a:gd name="T8" fmla="*/ 302 w 539"/>
                  <a:gd name="T9" fmla="*/ 0 h 678"/>
                  <a:gd name="T10" fmla="*/ 304 w 539"/>
                  <a:gd name="T11" fmla="*/ 150 h 678"/>
                  <a:gd name="T12" fmla="*/ 0 w 539"/>
                  <a:gd name="T13" fmla="*/ 678 h 678"/>
                  <a:gd name="T14" fmla="*/ 337 w 539"/>
                  <a:gd name="T15" fmla="*/ 6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9" h="678">
                    <a:moveTo>
                      <a:pt x="337" y="678"/>
                    </a:moveTo>
                    <a:cubicBezTo>
                      <a:pt x="389" y="676"/>
                      <a:pt x="438" y="648"/>
                      <a:pt x="466" y="600"/>
                    </a:cubicBezTo>
                    <a:cubicBezTo>
                      <a:pt x="517" y="511"/>
                      <a:pt x="517" y="511"/>
                      <a:pt x="517" y="511"/>
                    </a:cubicBezTo>
                    <a:cubicBezTo>
                      <a:pt x="539" y="473"/>
                      <a:pt x="539" y="411"/>
                      <a:pt x="517" y="373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29" y="48"/>
                      <a:pt x="328" y="104"/>
                      <a:pt x="304" y="150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337" y="678"/>
                      <a:pt x="337" y="678"/>
                      <a:pt x="337" y="678"/>
                    </a:cubicBezTo>
                  </a:path>
                </a:pathLst>
              </a:custGeom>
              <a:solidFill>
                <a:srgbClr val="2F55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6528433" y="4412990"/>
                <a:ext cx="1071682" cy="181300"/>
              </a:xfrm>
              <a:custGeom>
                <a:avLst/>
                <a:gdLst>
                  <a:gd name="T0" fmla="*/ 76 w 798"/>
                  <a:gd name="T1" fmla="*/ 0 h 135"/>
                  <a:gd name="T2" fmla="*/ 0 w 798"/>
                  <a:gd name="T3" fmla="*/ 135 h 135"/>
                  <a:gd name="T4" fmla="*/ 798 w 798"/>
                  <a:gd name="T5" fmla="*/ 135 h 135"/>
                  <a:gd name="T6" fmla="*/ 76 w 798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8" h="135">
                    <a:moveTo>
                      <a:pt x="76" y="0"/>
                    </a:moveTo>
                    <a:lnTo>
                      <a:pt x="0" y="135"/>
                    </a:lnTo>
                    <a:lnTo>
                      <a:pt x="798" y="135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sp>
          <p:nvSpPr>
            <p:cNvPr id="83" name="Shape 222"/>
            <p:cNvSpPr/>
            <p:nvPr/>
          </p:nvSpPr>
          <p:spPr>
            <a:xfrm>
              <a:off x="4445538" y="3585006"/>
              <a:ext cx="328470" cy="412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085" tIns="38085" rIns="38085" bIns="38085" numCol="1" anchor="ctr">
              <a:noAutofit/>
            </a:bodyPr>
            <a:lstStyle/>
            <a:p>
              <a:pPr defTabSz="45701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051424" y="2328257"/>
              <a:ext cx="612143" cy="429803"/>
              <a:chOff x="7350125" y="1003300"/>
              <a:chExt cx="522288" cy="366713"/>
            </a:xfrm>
            <a:solidFill>
              <a:schemeClr val="bg1"/>
            </a:solidFill>
          </p:grpSpPr>
          <p:sp>
            <p:nvSpPr>
              <p:cNvPr id="85" name="Freeform 21"/>
              <p:cNvSpPr>
                <a:spLocks noEditPoints="1"/>
              </p:cNvSpPr>
              <p:nvPr/>
            </p:nvSpPr>
            <p:spPr bwMode="auto">
              <a:xfrm>
                <a:off x="7350125" y="1003300"/>
                <a:ext cx="373063" cy="366713"/>
              </a:xfrm>
              <a:custGeom>
                <a:avLst/>
                <a:gdLst>
                  <a:gd name="T0" fmla="*/ 85 w 99"/>
                  <a:gd name="T1" fmla="*/ 60 h 97"/>
                  <a:gd name="T2" fmla="*/ 99 w 99"/>
                  <a:gd name="T3" fmla="*/ 54 h 97"/>
                  <a:gd name="T4" fmla="*/ 99 w 99"/>
                  <a:gd name="T5" fmla="*/ 43 h 97"/>
                  <a:gd name="T6" fmla="*/ 85 w 99"/>
                  <a:gd name="T7" fmla="*/ 38 h 97"/>
                  <a:gd name="T8" fmla="*/ 83 w 99"/>
                  <a:gd name="T9" fmla="*/ 32 h 97"/>
                  <a:gd name="T10" fmla="*/ 88 w 99"/>
                  <a:gd name="T11" fmla="*/ 18 h 97"/>
                  <a:gd name="T12" fmla="*/ 81 w 99"/>
                  <a:gd name="T13" fmla="*/ 11 h 97"/>
                  <a:gd name="T14" fmla="*/ 67 w 99"/>
                  <a:gd name="T15" fmla="*/ 16 h 97"/>
                  <a:gd name="T16" fmla="*/ 61 w 99"/>
                  <a:gd name="T17" fmla="*/ 14 h 97"/>
                  <a:gd name="T18" fmla="*/ 55 w 99"/>
                  <a:gd name="T19" fmla="*/ 0 h 97"/>
                  <a:gd name="T20" fmla="*/ 44 w 99"/>
                  <a:gd name="T21" fmla="*/ 0 h 97"/>
                  <a:gd name="T22" fmla="*/ 38 w 99"/>
                  <a:gd name="T23" fmla="*/ 14 h 97"/>
                  <a:gd name="T24" fmla="*/ 32 w 99"/>
                  <a:gd name="T25" fmla="*/ 16 h 97"/>
                  <a:gd name="T26" fmla="*/ 18 w 99"/>
                  <a:gd name="T27" fmla="*/ 11 h 97"/>
                  <a:gd name="T28" fmla="*/ 10 w 99"/>
                  <a:gd name="T29" fmla="*/ 18 h 97"/>
                  <a:gd name="T30" fmla="*/ 16 w 99"/>
                  <a:gd name="T31" fmla="*/ 32 h 97"/>
                  <a:gd name="T32" fmla="*/ 14 w 99"/>
                  <a:gd name="T33" fmla="*/ 38 h 97"/>
                  <a:gd name="T34" fmla="*/ 0 w 99"/>
                  <a:gd name="T35" fmla="*/ 44 h 97"/>
                  <a:gd name="T36" fmla="*/ 0 w 99"/>
                  <a:gd name="T37" fmla="*/ 54 h 97"/>
                  <a:gd name="T38" fmla="*/ 14 w 99"/>
                  <a:gd name="T39" fmla="*/ 60 h 97"/>
                  <a:gd name="T40" fmla="*/ 16 w 99"/>
                  <a:gd name="T41" fmla="*/ 66 h 97"/>
                  <a:gd name="T42" fmla="*/ 11 w 99"/>
                  <a:gd name="T43" fmla="*/ 79 h 97"/>
                  <a:gd name="T44" fmla="*/ 18 w 99"/>
                  <a:gd name="T45" fmla="*/ 87 h 97"/>
                  <a:gd name="T46" fmla="*/ 32 w 99"/>
                  <a:gd name="T47" fmla="*/ 82 h 97"/>
                  <a:gd name="T48" fmla="*/ 38 w 99"/>
                  <a:gd name="T49" fmla="*/ 84 h 97"/>
                  <a:gd name="T50" fmla="*/ 44 w 99"/>
                  <a:gd name="T51" fmla="*/ 97 h 97"/>
                  <a:gd name="T52" fmla="*/ 55 w 99"/>
                  <a:gd name="T53" fmla="*/ 97 h 97"/>
                  <a:gd name="T54" fmla="*/ 61 w 99"/>
                  <a:gd name="T55" fmla="*/ 84 h 97"/>
                  <a:gd name="T56" fmla="*/ 67 w 99"/>
                  <a:gd name="T57" fmla="*/ 81 h 97"/>
                  <a:gd name="T58" fmla="*/ 81 w 99"/>
                  <a:gd name="T59" fmla="*/ 87 h 97"/>
                  <a:gd name="T60" fmla="*/ 89 w 99"/>
                  <a:gd name="T61" fmla="*/ 79 h 97"/>
                  <a:gd name="T62" fmla="*/ 83 w 99"/>
                  <a:gd name="T63" fmla="*/ 66 h 97"/>
                  <a:gd name="T64" fmla="*/ 85 w 99"/>
                  <a:gd name="T65" fmla="*/ 60 h 97"/>
                  <a:gd name="T66" fmla="*/ 49 w 99"/>
                  <a:gd name="T67" fmla="*/ 64 h 97"/>
                  <a:gd name="T68" fmla="*/ 34 w 99"/>
                  <a:gd name="T69" fmla="*/ 49 h 97"/>
                  <a:gd name="T70" fmla="*/ 49 w 99"/>
                  <a:gd name="T71" fmla="*/ 33 h 97"/>
                  <a:gd name="T72" fmla="*/ 65 w 99"/>
                  <a:gd name="T73" fmla="*/ 49 h 97"/>
                  <a:gd name="T74" fmla="*/ 49 w 99"/>
                  <a:gd name="T75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9" h="97">
                    <a:moveTo>
                      <a:pt x="85" y="60"/>
                    </a:moveTo>
                    <a:cubicBezTo>
                      <a:pt x="85" y="60"/>
                      <a:pt x="99" y="55"/>
                      <a:pt x="99" y="54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2"/>
                      <a:pt x="85" y="38"/>
                      <a:pt x="85" y="38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9" y="19"/>
                      <a:pt x="88" y="18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0"/>
                      <a:pt x="67" y="16"/>
                      <a:pt x="67" y="16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4"/>
                      <a:pt x="55" y="0"/>
                      <a:pt x="5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38" y="14"/>
                      <a:pt x="38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19" y="10"/>
                      <a:pt x="18" y="1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9"/>
                      <a:pt x="16" y="32"/>
                      <a:pt x="16" y="32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0" y="43"/>
                      <a:pt x="0" y="4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14" y="60"/>
                      <a:pt x="14" y="6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6"/>
                      <a:pt x="10" y="79"/>
                      <a:pt x="11" y="79"/>
                    </a:cubicBezTo>
                    <a:cubicBezTo>
                      <a:pt x="18" y="87"/>
                      <a:pt x="18" y="87"/>
                      <a:pt x="18" y="87"/>
                    </a:cubicBezTo>
                    <a:cubicBezTo>
                      <a:pt x="19" y="88"/>
                      <a:pt x="32" y="82"/>
                      <a:pt x="32" y="82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8" y="84"/>
                      <a:pt x="44" y="97"/>
                      <a:pt x="44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6" y="97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80" y="87"/>
                      <a:pt x="81" y="87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89" y="79"/>
                      <a:pt x="83" y="66"/>
                      <a:pt x="83" y="66"/>
                    </a:cubicBezTo>
                    <a:lnTo>
                      <a:pt x="85" y="60"/>
                    </a:lnTo>
                    <a:close/>
                    <a:moveTo>
                      <a:pt x="49" y="64"/>
                    </a:moveTo>
                    <a:cubicBezTo>
                      <a:pt x="41" y="64"/>
                      <a:pt x="34" y="57"/>
                      <a:pt x="34" y="49"/>
                    </a:cubicBezTo>
                    <a:cubicBezTo>
                      <a:pt x="34" y="40"/>
                      <a:pt x="41" y="33"/>
                      <a:pt x="49" y="33"/>
                    </a:cubicBezTo>
                    <a:cubicBezTo>
                      <a:pt x="58" y="33"/>
                      <a:pt x="65" y="40"/>
                      <a:pt x="65" y="49"/>
                    </a:cubicBezTo>
                    <a:cubicBezTo>
                      <a:pt x="65" y="57"/>
                      <a:pt x="58" y="64"/>
                      <a:pt x="49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72" tIns="60936" rIns="121872" bIns="6093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/>
              </a:p>
            </p:txBody>
          </p:sp>
          <p:sp>
            <p:nvSpPr>
              <p:cNvPr id="86" name="Freeform 22"/>
              <p:cNvSpPr>
                <a:spLocks noEditPoints="1"/>
              </p:cNvSpPr>
              <p:nvPr/>
            </p:nvSpPr>
            <p:spPr bwMode="auto">
              <a:xfrm>
                <a:off x="7699375" y="1189038"/>
                <a:ext cx="173038" cy="176213"/>
              </a:xfrm>
              <a:custGeom>
                <a:avLst/>
                <a:gdLst>
                  <a:gd name="T0" fmla="*/ 41 w 46"/>
                  <a:gd name="T1" fmla="*/ 22 h 47"/>
                  <a:gd name="T2" fmla="*/ 40 w 46"/>
                  <a:gd name="T3" fmla="*/ 19 h 47"/>
                  <a:gd name="T4" fmla="*/ 44 w 46"/>
                  <a:gd name="T5" fmla="*/ 13 h 47"/>
                  <a:gd name="T6" fmla="*/ 42 w 46"/>
                  <a:gd name="T7" fmla="*/ 9 h 47"/>
                  <a:gd name="T8" fmla="*/ 35 w 46"/>
                  <a:gd name="T9" fmla="*/ 10 h 47"/>
                  <a:gd name="T10" fmla="*/ 32 w 46"/>
                  <a:gd name="T11" fmla="*/ 8 h 47"/>
                  <a:gd name="T12" fmla="*/ 31 w 46"/>
                  <a:gd name="T13" fmla="*/ 1 h 47"/>
                  <a:gd name="T14" fmla="*/ 26 w 46"/>
                  <a:gd name="T15" fmla="*/ 0 h 47"/>
                  <a:gd name="T16" fmla="*/ 22 w 46"/>
                  <a:gd name="T17" fmla="*/ 5 h 47"/>
                  <a:gd name="T18" fmla="*/ 19 w 46"/>
                  <a:gd name="T19" fmla="*/ 6 h 47"/>
                  <a:gd name="T20" fmla="*/ 13 w 46"/>
                  <a:gd name="T21" fmla="*/ 2 h 47"/>
                  <a:gd name="T22" fmla="*/ 9 w 46"/>
                  <a:gd name="T23" fmla="*/ 5 h 47"/>
                  <a:gd name="T24" fmla="*/ 10 w 46"/>
                  <a:gd name="T25" fmla="*/ 12 h 47"/>
                  <a:gd name="T26" fmla="*/ 8 w 46"/>
                  <a:gd name="T27" fmla="*/ 14 h 47"/>
                  <a:gd name="T28" fmla="*/ 1 w 46"/>
                  <a:gd name="T29" fmla="*/ 15 h 47"/>
                  <a:gd name="T30" fmla="*/ 0 w 46"/>
                  <a:gd name="T31" fmla="*/ 20 h 47"/>
                  <a:gd name="T32" fmla="*/ 6 w 46"/>
                  <a:gd name="T33" fmla="*/ 25 h 47"/>
                  <a:gd name="T34" fmla="*/ 6 w 46"/>
                  <a:gd name="T35" fmla="*/ 28 h 47"/>
                  <a:gd name="T36" fmla="*/ 2 w 46"/>
                  <a:gd name="T37" fmla="*/ 34 h 47"/>
                  <a:gd name="T38" fmla="*/ 5 w 46"/>
                  <a:gd name="T39" fmla="*/ 38 h 47"/>
                  <a:gd name="T40" fmla="*/ 11 w 46"/>
                  <a:gd name="T41" fmla="*/ 37 h 47"/>
                  <a:gd name="T42" fmla="*/ 14 w 46"/>
                  <a:gd name="T43" fmla="*/ 39 h 47"/>
                  <a:gd name="T44" fmla="*/ 15 w 46"/>
                  <a:gd name="T45" fmla="*/ 46 h 47"/>
                  <a:gd name="T46" fmla="*/ 20 w 46"/>
                  <a:gd name="T47" fmla="*/ 47 h 47"/>
                  <a:gd name="T48" fmla="*/ 24 w 46"/>
                  <a:gd name="T49" fmla="*/ 41 h 47"/>
                  <a:gd name="T50" fmla="*/ 27 w 46"/>
                  <a:gd name="T51" fmla="*/ 41 h 47"/>
                  <a:gd name="T52" fmla="*/ 33 w 46"/>
                  <a:gd name="T53" fmla="*/ 45 h 47"/>
                  <a:gd name="T54" fmla="*/ 37 w 46"/>
                  <a:gd name="T55" fmla="*/ 42 h 47"/>
                  <a:gd name="T56" fmla="*/ 36 w 46"/>
                  <a:gd name="T57" fmla="*/ 35 h 47"/>
                  <a:gd name="T58" fmla="*/ 38 w 46"/>
                  <a:gd name="T59" fmla="*/ 33 h 47"/>
                  <a:gd name="T60" fmla="*/ 45 w 46"/>
                  <a:gd name="T61" fmla="*/ 31 h 47"/>
                  <a:gd name="T62" fmla="*/ 46 w 46"/>
                  <a:gd name="T63" fmla="*/ 26 h 47"/>
                  <a:gd name="T64" fmla="*/ 41 w 46"/>
                  <a:gd name="T65" fmla="*/ 22 h 47"/>
                  <a:gd name="T66" fmla="*/ 30 w 46"/>
                  <a:gd name="T67" fmla="*/ 25 h 47"/>
                  <a:gd name="T68" fmla="*/ 21 w 46"/>
                  <a:gd name="T69" fmla="*/ 31 h 47"/>
                  <a:gd name="T70" fmla="*/ 16 w 46"/>
                  <a:gd name="T71" fmla="*/ 22 h 47"/>
                  <a:gd name="T72" fmla="*/ 25 w 46"/>
                  <a:gd name="T73" fmla="*/ 16 h 47"/>
                  <a:gd name="T74" fmla="*/ 30 w 46"/>
                  <a:gd name="T75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7">
                    <a:moveTo>
                      <a:pt x="41" y="22"/>
                    </a:move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19"/>
                      <a:pt x="44" y="13"/>
                      <a:pt x="44" y="13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8"/>
                      <a:pt x="35" y="10"/>
                      <a:pt x="35" y="1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1"/>
                      <a:pt x="31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2" y="5"/>
                      <a:pt x="22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4" y="2"/>
                      <a:pt x="13" y="2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12"/>
                      <a:pt x="1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1" y="15"/>
                      <a:pt x="1" y="1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6" y="25"/>
                      <a:pt x="6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2" y="33"/>
                      <a:pt x="2" y="34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11" y="37"/>
                      <a:pt x="11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5" y="46"/>
                      <a:pt x="15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4" y="41"/>
                      <a:pt x="24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33" y="45"/>
                      <a:pt x="33" y="45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8" y="42"/>
                      <a:pt x="36" y="35"/>
                      <a:pt x="36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45" y="32"/>
                      <a:pt x="45" y="31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1" y="22"/>
                      <a:pt x="41" y="22"/>
                    </a:cubicBezTo>
                    <a:close/>
                    <a:moveTo>
                      <a:pt x="30" y="25"/>
                    </a:moveTo>
                    <a:cubicBezTo>
                      <a:pt x="29" y="29"/>
                      <a:pt x="25" y="32"/>
                      <a:pt x="21" y="31"/>
                    </a:cubicBezTo>
                    <a:cubicBezTo>
                      <a:pt x="17" y="30"/>
                      <a:pt x="15" y="26"/>
                      <a:pt x="16" y="22"/>
                    </a:cubicBezTo>
                    <a:cubicBezTo>
                      <a:pt x="17" y="18"/>
                      <a:pt x="21" y="15"/>
                      <a:pt x="25" y="16"/>
                    </a:cubicBezTo>
                    <a:cubicBezTo>
                      <a:pt x="29" y="17"/>
                      <a:pt x="31" y="21"/>
                      <a:pt x="3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872" tIns="60936" rIns="121872" bIns="6093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/>
              </a:p>
            </p:txBody>
          </p:sp>
        </p:grpSp>
        <p:sp>
          <p:nvSpPr>
            <p:cNvPr id="87" name="Freeform 71"/>
            <p:cNvSpPr>
              <a:spLocks noEditPoints="1"/>
            </p:cNvSpPr>
            <p:nvPr/>
          </p:nvSpPr>
          <p:spPr bwMode="auto">
            <a:xfrm>
              <a:off x="6760765" y="2349305"/>
              <a:ext cx="252470" cy="383135"/>
            </a:xfrm>
            <a:custGeom>
              <a:avLst/>
              <a:gdLst>
                <a:gd name="T0" fmla="*/ 13 w 48"/>
                <a:gd name="T1" fmla="*/ 59 h 73"/>
                <a:gd name="T2" fmla="*/ 36 w 48"/>
                <a:gd name="T3" fmla="*/ 59 h 73"/>
                <a:gd name="T4" fmla="*/ 36 w 48"/>
                <a:gd name="T5" fmla="*/ 59 h 73"/>
                <a:gd name="T6" fmla="*/ 37 w 48"/>
                <a:gd name="T7" fmla="*/ 59 h 73"/>
                <a:gd name="T8" fmla="*/ 38 w 48"/>
                <a:gd name="T9" fmla="*/ 57 h 73"/>
                <a:gd name="T10" fmla="*/ 24 w 48"/>
                <a:gd name="T11" fmla="*/ 41 h 73"/>
                <a:gd name="T12" fmla="*/ 11 w 48"/>
                <a:gd name="T13" fmla="*/ 57 h 73"/>
                <a:gd name="T14" fmla="*/ 11 w 48"/>
                <a:gd name="T15" fmla="*/ 59 h 73"/>
                <a:gd name="T16" fmla="*/ 13 w 48"/>
                <a:gd name="T17" fmla="*/ 59 h 73"/>
                <a:gd name="T18" fmla="*/ 13 w 48"/>
                <a:gd name="T19" fmla="*/ 59 h 73"/>
                <a:gd name="T20" fmla="*/ 44 w 48"/>
                <a:gd name="T21" fmla="*/ 11 h 73"/>
                <a:gd name="T22" fmla="*/ 48 w 48"/>
                <a:gd name="T23" fmla="*/ 7 h 73"/>
                <a:gd name="T24" fmla="*/ 48 w 48"/>
                <a:gd name="T25" fmla="*/ 5 h 73"/>
                <a:gd name="T26" fmla="*/ 44 w 48"/>
                <a:gd name="T27" fmla="*/ 0 h 73"/>
                <a:gd name="T28" fmla="*/ 5 w 48"/>
                <a:gd name="T29" fmla="*/ 0 h 73"/>
                <a:gd name="T30" fmla="*/ 0 w 48"/>
                <a:gd name="T31" fmla="*/ 5 h 73"/>
                <a:gd name="T32" fmla="*/ 0 w 48"/>
                <a:gd name="T33" fmla="*/ 7 h 73"/>
                <a:gd name="T34" fmla="*/ 4 w 48"/>
                <a:gd name="T35" fmla="*/ 11 h 73"/>
                <a:gd name="T36" fmla="*/ 44 w 48"/>
                <a:gd name="T37" fmla="*/ 11 h 73"/>
                <a:gd name="T38" fmla="*/ 40 w 48"/>
                <a:gd name="T39" fmla="*/ 13 h 73"/>
                <a:gd name="T40" fmla="*/ 44 w 48"/>
                <a:gd name="T41" fmla="*/ 13 h 73"/>
                <a:gd name="T42" fmla="*/ 31 w 48"/>
                <a:gd name="T43" fmla="*/ 36 h 73"/>
                <a:gd name="T44" fmla="*/ 44 w 48"/>
                <a:gd name="T45" fmla="*/ 59 h 73"/>
                <a:gd name="T46" fmla="*/ 40 w 48"/>
                <a:gd name="T47" fmla="*/ 59 h 73"/>
                <a:gd name="T48" fmla="*/ 26 w 48"/>
                <a:gd name="T49" fmla="*/ 38 h 73"/>
                <a:gd name="T50" fmla="*/ 25 w 48"/>
                <a:gd name="T51" fmla="*/ 36 h 73"/>
                <a:gd name="T52" fmla="*/ 26 w 48"/>
                <a:gd name="T53" fmla="*/ 35 h 73"/>
                <a:gd name="T54" fmla="*/ 26 w 48"/>
                <a:gd name="T55" fmla="*/ 35 h 73"/>
                <a:gd name="T56" fmla="*/ 40 w 48"/>
                <a:gd name="T57" fmla="*/ 13 h 73"/>
                <a:gd name="T58" fmla="*/ 4 w 48"/>
                <a:gd name="T59" fmla="*/ 61 h 73"/>
                <a:gd name="T60" fmla="*/ 0 w 48"/>
                <a:gd name="T61" fmla="*/ 66 h 73"/>
                <a:gd name="T62" fmla="*/ 0 w 48"/>
                <a:gd name="T63" fmla="*/ 68 h 73"/>
                <a:gd name="T64" fmla="*/ 5 w 48"/>
                <a:gd name="T65" fmla="*/ 73 h 73"/>
                <a:gd name="T66" fmla="*/ 44 w 48"/>
                <a:gd name="T67" fmla="*/ 73 h 73"/>
                <a:gd name="T68" fmla="*/ 48 w 48"/>
                <a:gd name="T69" fmla="*/ 68 h 73"/>
                <a:gd name="T70" fmla="*/ 48 w 48"/>
                <a:gd name="T71" fmla="*/ 66 h 73"/>
                <a:gd name="T72" fmla="*/ 44 w 48"/>
                <a:gd name="T73" fmla="*/ 61 h 73"/>
                <a:gd name="T74" fmla="*/ 4 w 48"/>
                <a:gd name="T75" fmla="*/ 61 h 73"/>
                <a:gd name="T76" fmla="*/ 8 w 48"/>
                <a:gd name="T77" fmla="*/ 59 h 73"/>
                <a:gd name="T78" fmla="*/ 4 w 48"/>
                <a:gd name="T79" fmla="*/ 59 h 73"/>
                <a:gd name="T80" fmla="*/ 18 w 48"/>
                <a:gd name="T81" fmla="*/ 36 h 73"/>
                <a:gd name="T82" fmla="*/ 4 w 48"/>
                <a:gd name="T83" fmla="*/ 13 h 73"/>
                <a:gd name="T84" fmla="*/ 8 w 48"/>
                <a:gd name="T85" fmla="*/ 13 h 73"/>
                <a:gd name="T86" fmla="*/ 22 w 48"/>
                <a:gd name="T87" fmla="*/ 35 h 73"/>
                <a:gd name="T88" fmla="*/ 24 w 48"/>
                <a:gd name="T89" fmla="*/ 37 h 73"/>
                <a:gd name="T90" fmla="*/ 22 w 48"/>
                <a:gd name="T91" fmla="*/ 38 h 73"/>
                <a:gd name="T92" fmla="*/ 8 w 48"/>
                <a:gd name="T93" fmla="*/ 5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73">
                  <a:moveTo>
                    <a:pt x="13" y="59"/>
                  </a:move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7" y="59"/>
                    <a:pt x="37" y="59"/>
                  </a:cubicBezTo>
                  <a:cubicBezTo>
                    <a:pt x="38" y="58"/>
                    <a:pt x="38" y="57"/>
                    <a:pt x="38" y="57"/>
                  </a:cubicBezTo>
                  <a:cubicBezTo>
                    <a:pt x="36" y="49"/>
                    <a:pt x="31" y="41"/>
                    <a:pt x="24" y="41"/>
                  </a:cubicBezTo>
                  <a:cubicBezTo>
                    <a:pt x="17" y="41"/>
                    <a:pt x="12" y="49"/>
                    <a:pt x="11" y="57"/>
                  </a:cubicBezTo>
                  <a:cubicBezTo>
                    <a:pt x="11" y="57"/>
                    <a:pt x="11" y="58"/>
                    <a:pt x="11" y="59"/>
                  </a:cubicBezTo>
                  <a:cubicBezTo>
                    <a:pt x="12" y="59"/>
                    <a:pt x="12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44" y="11"/>
                  </a:moveTo>
                  <a:cubicBezTo>
                    <a:pt x="47" y="11"/>
                    <a:pt x="48" y="9"/>
                    <a:pt x="48" y="7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6" y="0"/>
                    <a:pt x="4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1"/>
                    <a:pt x="4" y="11"/>
                  </a:cubicBezTo>
                  <a:cubicBezTo>
                    <a:pt x="44" y="11"/>
                    <a:pt x="44" y="11"/>
                    <a:pt x="44" y="11"/>
                  </a:cubicBezTo>
                  <a:close/>
                  <a:moveTo>
                    <a:pt x="40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22"/>
                    <a:pt x="39" y="31"/>
                    <a:pt x="31" y="36"/>
                  </a:cubicBezTo>
                  <a:cubicBezTo>
                    <a:pt x="39" y="42"/>
                    <a:pt x="43" y="50"/>
                    <a:pt x="44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39" y="51"/>
                    <a:pt x="35" y="41"/>
                    <a:pt x="26" y="38"/>
                  </a:cubicBezTo>
                  <a:cubicBezTo>
                    <a:pt x="25" y="38"/>
                    <a:pt x="25" y="37"/>
                    <a:pt x="25" y="36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4" y="32"/>
                    <a:pt x="39" y="21"/>
                    <a:pt x="40" y="13"/>
                  </a:cubicBezTo>
                  <a:close/>
                  <a:moveTo>
                    <a:pt x="4" y="61"/>
                  </a:moveTo>
                  <a:cubicBezTo>
                    <a:pt x="2" y="62"/>
                    <a:pt x="0" y="64"/>
                    <a:pt x="0" y="6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3"/>
                    <a:pt x="48" y="70"/>
                    <a:pt x="48" y="68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4"/>
                    <a:pt x="47" y="62"/>
                    <a:pt x="4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8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5" y="50"/>
                    <a:pt x="10" y="42"/>
                    <a:pt x="18" y="36"/>
                  </a:cubicBezTo>
                  <a:cubicBezTo>
                    <a:pt x="10" y="31"/>
                    <a:pt x="5" y="22"/>
                    <a:pt x="4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21"/>
                    <a:pt x="14" y="32"/>
                    <a:pt x="22" y="35"/>
                  </a:cubicBezTo>
                  <a:cubicBezTo>
                    <a:pt x="23" y="35"/>
                    <a:pt x="24" y="36"/>
                    <a:pt x="24" y="37"/>
                  </a:cubicBezTo>
                  <a:cubicBezTo>
                    <a:pt x="23" y="38"/>
                    <a:pt x="23" y="38"/>
                    <a:pt x="22" y="38"/>
                  </a:cubicBezTo>
                  <a:cubicBezTo>
                    <a:pt x="14" y="41"/>
                    <a:pt x="9" y="51"/>
                    <a:pt x="8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88" name="Shape 227"/>
            <p:cNvSpPr/>
            <p:nvPr/>
          </p:nvSpPr>
          <p:spPr>
            <a:xfrm>
              <a:off x="7351672" y="3651621"/>
              <a:ext cx="433011" cy="461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260" extrusionOk="0">
                  <a:moveTo>
                    <a:pt x="11752" y="11733"/>
                  </a:moveTo>
                  <a:lnTo>
                    <a:pt x="9401" y="11733"/>
                  </a:lnTo>
                  <a:lnTo>
                    <a:pt x="9401" y="5975"/>
                  </a:lnTo>
                  <a:lnTo>
                    <a:pt x="11752" y="5975"/>
                  </a:lnTo>
                  <a:cubicBezTo>
                    <a:pt x="11752" y="5975"/>
                    <a:pt x="11752" y="11733"/>
                    <a:pt x="11752" y="11733"/>
                  </a:cubicBezTo>
                  <a:close/>
                  <a:moveTo>
                    <a:pt x="11752" y="15276"/>
                  </a:moveTo>
                  <a:lnTo>
                    <a:pt x="9401" y="15276"/>
                  </a:lnTo>
                  <a:lnTo>
                    <a:pt x="9401" y="12951"/>
                  </a:lnTo>
                  <a:lnTo>
                    <a:pt x="11752" y="12951"/>
                  </a:lnTo>
                  <a:cubicBezTo>
                    <a:pt x="11752" y="12951"/>
                    <a:pt x="11752" y="15276"/>
                    <a:pt x="11752" y="15276"/>
                  </a:cubicBezTo>
                  <a:close/>
                  <a:moveTo>
                    <a:pt x="20789" y="13227"/>
                  </a:moveTo>
                  <a:lnTo>
                    <a:pt x="18761" y="11523"/>
                  </a:lnTo>
                  <a:cubicBezTo>
                    <a:pt x="18172" y="11029"/>
                    <a:pt x="18172" y="10223"/>
                    <a:pt x="18761" y="9729"/>
                  </a:cubicBezTo>
                  <a:lnTo>
                    <a:pt x="20789" y="8025"/>
                  </a:lnTo>
                  <a:cubicBezTo>
                    <a:pt x="21376" y="7532"/>
                    <a:pt x="21220" y="7072"/>
                    <a:pt x="20441" y="7001"/>
                  </a:cubicBezTo>
                  <a:lnTo>
                    <a:pt x="17751" y="6761"/>
                  </a:lnTo>
                  <a:cubicBezTo>
                    <a:pt x="16971" y="6692"/>
                    <a:pt x="16552" y="6061"/>
                    <a:pt x="16819" y="5360"/>
                  </a:cubicBezTo>
                  <a:lnTo>
                    <a:pt x="18247" y="1615"/>
                  </a:lnTo>
                  <a:cubicBezTo>
                    <a:pt x="18515" y="912"/>
                    <a:pt x="18188" y="656"/>
                    <a:pt x="17520" y="1047"/>
                  </a:cubicBezTo>
                  <a:lnTo>
                    <a:pt x="14346" y="2896"/>
                  </a:lnTo>
                  <a:cubicBezTo>
                    <a:pt x="13678" y="3285"/>
                    <a:pt x="12815" y="3072"/>
                    <a:pt x="12430" y="2423"/>
                  </a:cubicBezTo>
                  <a:lnTo>
                    <a:pt x="11279" y="489"/>
                  </a:lnTo>
                  <a:cubicBezTo>
                    <a:pt x="10893" y="-160"/>
                    <a:pt x="10255" y="-164"/>
                    <a:pt x="9860" y="481"/>
                  </a:cubicBezTo>
                  <a:lnTo>
                    <a:pt x="8793" y="2232"/>
                  </a:lnTo>
                  <a:cubicBezTo>
                    <a:pt x="8398" y="2877"/>
                    <a:pt x="7493" y="3153"/>
                    <a:pt x="6781" y="2844"/>
                  </a:cubicBezTo>
                  <a:lnTo>
                    <a:pt x="4900" y="2031"/>
                  </a:lnTo>
                  <a:cubicBezTo>
                    <a:pt x="4188" y="1723"/>
                    <a:pt x="3639" y="2080"/>
                    <a:pt x="3682" y="2825"/>
                  </a:cubicBezTo>
                  <a:lnTo>
                    <a:pt x="3784" y="4615"/>
                  </a:lnTo>
                  <a:cubicBezTo>
                    <a:pt x="3826" y="5360"/>
                    <a:pt x="3242" y="6128"/>
                    <a:pt x="2486" y="6320"/>
                  </a:cubicBezTo>
                  <a:lnTo>
                    <a:pt x="670" y="6780"/>
                  </a:lnTo>
                  <a:cubicBezTo>
                    <a:pt x="-85" y="6972"/>
                    <a:pt x="-224" y="7532"/>
                    <a:pt x="365" y="8025"/>
                  </a:cubicBezTo>
                  <a:lnTo>
                    <a:pt x="2394" y="9729"/>
                  </a:lnTo>
                  <a:cubicBezTo>
                    <a:pt x="2981" y="10223"/>
                    <a:pt x="2981" y="11029"/>
                    <a:pt x="2394" y="11523"/>
                  </a:cubicBezTo>
                  <a:lnTo>
                    <a:pt x="365" y="13225"/>
                  </a:lnTo>
                  <a:cubicBezTo>
                    <a:pt x="-224" y="13720"/>
                    <a:pt x="-68" y="14196"/>
                    <a:pt x="709" y="14285"/>
                  </a:cubicBezTo>
                  <a:lnTo>
                    <a:pt x="3171" y="14567"/>
                  </a:lnTo>
                  <a:cubicBezTo>
                    <a:pt x="3948" y="14656"/>
                    <a:pt x="4381" y="15309"/>
                    <a:pt x="4133" y="16017"/>
                  </a:cubicBezTo>
                  <a:lnTo>
                    <a:pt x="2869" y="19625"/>
                  </a:lnTo>
                  <a:cubicBezTo>
                    <a:pt x="2622" y="20333"/>
                    <a:pt x="2976" y="20609"/>
                    <a:pt x="3655" y="20240"/>
                  </a:cubicBezTo>
                  <a:lnTo>
                    <a:pt x="6549" y="18661"/>
                  </a:lnTo>
                  <a:cubicBezTo>
                    <a:pt x="7229" y="18291"/>
                    <a:pt x="8143" y="18495"/>
                    <a:pt x="8581" y="19113"/>
                  </a:cubicBezTo>
                  <a:lnTo>
                    <a:pt x="9782" y="20816"/>
                  </a:lnTo>
                  <a:cubicBezTo>
                    <a:pt x="10219" y="21436"/>
                    <a:pt x="10875" y="21403"/>
                    <a:pt x="11240" y="20741"/>
                  </a:cubicBezTo>
                  <a:lnTo>
                    <a:pt x="12297" y="18823"/>
                  </a:lnTo>
                  <a:cubicBezTo>
                    <a:pt x="12660" y="18160"/>
                    <a:pt x="13532" y="17891"/>
                    <a:pt x="14234" y="18221"/>
                  </a:cubicBezTo>
                  <a:lnTo>
                    <a:pt x="16272" y="19181"/>
                  </a:lnTo>
                  <a:cubicBezTo>
                    <a:pt x="16974" y="19511"/>
                    <a:pt x="17514" y="19172"/>
                    <a:pt x="17472" y="18427"/>
                  </a:cubicBezTo>
                  <a:lnTo>
                    <a:pt x="17370" y="16637"/>
                  </a:lnTo>
                  <a:cubicBezTo>
                    <a:pt x="17327" y="15891"/>
                    <a:pt x="17912" y="15124"/>
                    <a:pt x="18668" y="14932"/>
                  </a:cubicBezTo>
                  <a:lnTo>
                    <a:pt x="20482" y="14472"/>
                  </a:lnTo>
                  <a:cubicBezTo>
                    <a:pt x="21239" y="14280"/>
                    <a:pt x="21376" y="13720"/>
                    <a:pt x="20789" y="1322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085" tIns="38085" rIns="38085" bIns="38085" numCol="1" anchor="ctr">
              <a:noAutofit/>
            </a:bodyPr>
            <a:lstStyle/>
            <a:p>
              <a:pPr defTabSz="45701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</p:grpSp>
      <p:sp>
        <p:nvSpPr>
          <p:cNvPr id="73" name="Rectangle 2">
            <a:extLst>
              <a:ext uri="{FF2B5EF4-FFF2-40B4-BE49-F238E27FC236}">
                <a16:creationId xmlns:a16="http://schemas.microsoft.com/office/drawing/2014/main" id="{ED78C1FC-0CA6-4246-BF25-6277F6715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805" y="405845"/>
            <a:ext cx="5326512" cy="399954"/>
          </a:xfrm>
          <a:prstGeom prst="rect">
            <a:avLst/>
          </a:prstGeom>
          <a:noFill/>
          <a:ln w="952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>
              <a:defRPr sz="2000">
                <a:solidFill>
                  <a:schemeClr val="accent2"/>
                </a:solidFill>
                <a:latin typeface="+mn-lt"/>
                <a:ea typeface="+mn-ea"/>
                <a:cs typeface="+mn-e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zh-CN" altLang="en-US" sz="3998" b="1" dirty="0">
                <a:solidFill>
                  <a:srgbClr val="C00000"/>
                </a:solidFill>
              </a:rPr>
              <a:t>团队规律模型</a:t>
            </a:r>
            <a:endParaRPr lang="zh-CN" altLang="zh-CN" sz="3998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B41D36-85F3-EA8C-5CD9-69C2CFC8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811" y="123222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9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2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2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6325973" y="1897381"/>
            <a:ext cx="5866027" cy="4960619"/>
          </a:xfrm>
          <a:prstGeom prst="parallelogram">
            <a:avLst>
              <a:gd name="adj" fmla="val 4738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43674" y="27575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一、工作回顾</a:t>
            </a:r>
          </a:p>
        </p:txBody>
      </p:sp>
      <p:pic>
        <p:nvPicPr>
          <p:cNvPr id="8" name="图片 7" descr="木桌子上的电脑和手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67" y="3154680"/>
            <a:ext cx="3486150" cy="2324100"/>
          </a:xfrm>
          <a:prstGeom prst="parallelogram">
            <a:avLst>
              <a:gd name="adj" fmla="val 47667"/>
            </a:avLst>
          </a:prstGeom>
        </p:spPr>
      </p:pic>
      <p:sp>
        <p:nvSpPr>
          <p:cNvPr id="47" name="矩形 46"/>
          <p:cNvSpPr/>
          <p:nvPr/>
        </p:nvSpPr>
        <p:spPr>
          <a:xfrm>
            <a:off x="951230" y="1701800"/>
            <a:ext cx="6633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cs typeface="Times New Roman" panose="02020603050405020304" pitchFamily="18" charset="0"/>
              </a:rPr>
              <a:t>唐僧是能力最弱的人，但是他是最重要的，因为只有他才知道我们要去哪里，以及我们为什么要去那里，所以团队什么最重要？就是</a:t>
            </a:r>
            <a:r>
              <a:rPr lang="zh-CN" altLang="zh-CN" sz="1400" b="1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目标</a:t>
            </a:r>
            <a:r>
              <a:rPr lang="zh-CN" altLang="zh-CN" sz="1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！</a:t>
            </a:r>
            <a:endParaRPr lang="en-US" altLang="zh-CN" sz="1400" dirty="0"/>
          </a:p>
        </p:txBody>
      </p:sp>
      <p:grpSp>
        <p:nvGrpSpPr>
          <p:cNvPr id="51" name="组合 50"/>
          <p:cNvGrpSpPr/>
          <p:nvPr/>
        </p:nvGrpSpPr>
        <p:grpSpPr>
          <a:xfrm>
            <a:off x="1072998" y="1214710"/>
            <a:ext cx="4133050" cy="400110"/>
            <a:chOff x="661518" y="1205800"/>
            <a:chExt cx="4133050" cy="400110"/>
          </a:xfrm>
        </p:grpSpPr>
        <p:sp>
          <p:nvSpPr>
            <p:cNvPr id="52" name="矩形 51"/>
            <p:cNvSpPr/>
            <p:nvPr/>
          </p:nvSpPr>
          <p:spPr>
            <a:xfrm>
              <a:off x="1019175" y="1205800"/>
              <a:ext cx="37753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FF0000"/>
                  </a:solidFill>
                  <a:sym typeface="+mn-ea"/>
                </a:rPr>
                <a:t>西游记团队的任务是去求取真经</a:t>
              </a:r>
              <a:endParaRPr lang="zh-CN" altLang="zh-CN" sz="2000" b="1" dirty="0">
                <a:solidFill>
                  <a:srgbClr val="FF0000"/>
                </a:solidFill>
                <a:sym typeface="+mn-ea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661518" y="1253359"/>
              <a:ext cx="277786" cy="269620"/>
              <a:chOff x="735331" y="1817371"/>
              <a:chExt cx="354330" cy="343914"/>
            </a:xfrm>
          </p:grpSpPr>
          <p:sp>
            <p:nvSpPr>
              <p:cNvPr id="54" name="箭头: 燕尾形 53"/>
              <p:cNvSpPr/>
              <p:nvPr/>
            </p:nvSpPr>
            <p:spPr>
              <a:xfrm>
                <a:off x="831436" y="1879887"/>
                <a:ext cx="185765" cy="232038"/>
              </a:xfrm>
              <a:prstGeom prst="notchedRightArrow">
                <a:avLst>
                  <a:gd name="adj1" fmla="val 58698"/>
                  <a:gd name="adj2" fmla="val 11220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: 圆角 54"/>
              <p:cNvSpPr/>
              <p:nvPr/>
            </p:nvSpPr>
            <p:spPr>
              <a:xfrm>
                <a:off x="735331" y="1817371"/>
                <a:ext cx="354330" cy="343914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圆角矩形 1"/>
          <p:cNvSpPr/>
          <p:nvPr/>
        </p:nvSpPr>
        <p:spPr>
          <a:xfrm rot="2700000">
            <a:off x="486479" y="562121"/>
            <a:ext cx="281985" cy="2819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26770" y="445770"/>
            <a:ext cx="345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目标一致的经典团队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2D84391-FE15-2C07-C38B-C7BA6A62F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2478"/>
            <a:ext cx="6117478" cy="4315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AEEB40-996C-2178-DD07-DAC28D360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967" y="194002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8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14648" y="1821900"/>
            <a:ext cx="5256519" cy="2918855"/>
            <a:chOff x="3341688" y="2335663"/>
            <a:chExt cx="3617912" cy="2542726"/>
          </a:xfrm>
        </p:grpSpPr>
        <p:sp>
          <p:nvSpPr>
            <p:cNvPr id="3" name="MH_SubTitle_1"/>
            <p:cNvSpPr/>
            <p:nvPr>
              <p:custDataLst>
                <p:tags r:id="rId2"/>
              </p:custDataLst>
            </p:nvPr>
          </p:nvSpPr>
          <p:spPr>
            <a:xfrm>
              <a:off x="3385548" y="2481570"/>
              <a:ext cx="1620837" cy="376238"/>
            </a:xfrm>
            <a:prstGeom prst="homePlate">
              <a:avLst/>
            </a:prstGeom>
            <a:solidFill>
              <a:schemeClr val="accent1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1999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</a:t>
              </a:r>
            </a:p>
          </p:txBody>
        </p:sp>
        <p:cxnSp>
          <p:nvCxnSpPr>
            <p:cNvPr id="6" name="MH_Other_1"/>
            <p:cNvCxnSpPr/>
            <p:nvPr>
              <p:custDataLst>
                <p:tags r:id="rId3"/>
              </p:custDataLst>
            </p:nvPr>
          </p:nvCxnSpPr>
          <p:spPr>
            <a:xfrm>
              <a:off x="3341688" y="2335663"/>
              <a:ext cx="0" cy="253841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diamond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MH_SubTitle_2"/>
            <p:cNvSpPr/>
            <p:nvPr>
              <p:custDataLst>
                <p:tags r:id="rId4"/>
              </p:custDataLst>
            </p:nvPr>
          </p:nvSpPr>
          <p:spPr>
            <a:xfrm>
              <a:off x="5340350" y="2501900"/>
              <a:ext cx="1619250" cy="374650"/>
            </a:xfrm>
            <a:prstGeom prst="homePlat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1999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问题出在哪里？</a:t>
              </a:r>
            </a:p>
          </p:txBody>
        </p:sp>
        <p:cxnSp>
          <p:nvCxnSpPr>
            <p:cNvPr id="12" name="MH_Other_2"/>
            <p:cNvCxnSpPr/>
            <p:nvPr>
              <p:custDataLst>
                <p:tags r:id="rId5"/>
              </p:custDataLst>
            </p:nvPr>
          </p:nvCxnSpPr>
          <p:spPr>
            <a:xfrm>
              <a:off x="5294931" y="2339976"/>
              <a:ext cx="0" cy="253841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diamond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1389509" y="2659603"/>
            <a:ext cx="2202911" cy="19924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399" dirty="0">
                <a:latin typeface="微软雅黑" panose="020B0503020204020204" pitchFamily="34" charset="-122"/>
                <a:sym typeface="微软雅黑" panose="020B0503020204020204" pitchFamily="34" charset="-122"/>
              </a:rPr>
              <a:t>一家为地产公司提供原材料的老板，公司业绩还不错，大家的收入在同行业中对比；也很好。有一次去谈业务，谈成后与下属的对话</a:t>
            </a:r>
            <a:r>
              <a:rPr lang="en-US" altLang="zh-CN" sz="1399" dirty="0">
                <a:latin typeface="微软雅黑" panose="020B0503020204020204" pitchFamily="34" charset="-122"/>
                <a:sym typeface="微软雅黑" panose="020B0503020204020204" pitchFamily="34" charset="-122"/>
              </a:rPr>
              <a:t>…</a:t>
            </a:r>
          </a:p>
        </p:txBody>
      </p:sp>
      <p:sp>
        <p:nvSpPr>
          <p:cNvPr id="22" name="矩形 21"/>
          <p:cNvSpPr/>
          <p:nvPr/>
        </p:nvSpPr>
        <p:spPr>
          <a:xfrm>
            <a:off x="4218533" y="2701117"/>
            <a:ext cx="2483206" cy="5872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399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小李为什么辞职不干了？</a:t>
            </a:r>
            <a:endParaRPr lang="en-US" altLang="zh-CN" sz="1399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399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为何辞职；什么原因？</a:t>
            </a:r>
            <a:endParaRPr lang="en-US" altLang="zh-CN" sz="1399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timg (5).jpg">
            <a:extLst>
              <a:ext uri="{FF2B5EF4-FFF2-40B4-BE49-F238E27FC236}">
                <a16:creationId xmlns:a16="http://schemas.microsoft.com/office/drawing/2014/main" id="{A33E528B-377C-42F8-99E1-F93CF3E810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3574" y="1159170"/>
            <a:ext cx="4848769" cy="52541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784C9E4-A92A-B04C-BCAE-8A4E8FE07D30}"/>
              </a:ext>
            </a:extLst>
          </p:cNvPr>
          <p:cNvSpPr/>
          <p:nvPr/>
        </p:nvSpPr>
        <p:spPr bwMode="auto">
          <a:xfrm>
            <a:off x="815569" y="689961"/>
            <a:ext cx="212568" cy="483003"/>
          </a:xfrm>
          <a:prstGeom prst="rect">
            <a:avLst/>
          </a:prstGeom>
          <a:solidFill>
            <a:srgbClr val="C00000"/>
          </a:solidFill>
          <a:ln w="952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999">
              <a:solidFill>
                <a:schemeClr val="accent2"/>
              </a:solidFill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505C06-2BC7-9F44-A424-BC4D741A7EB7}"/>
              </a:ext>
            </a:extLst>
          </p:cNvPr>
          <p:cNvSpPr/>
          <p:nvPr/>
        </p:nvSpPr>
        <p:spPr>
          <a:xfrm>
            <a:off x="1057409" y="621785"/>
            <a:ext cx="1831837" cy="584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199" b="1" dirty="0">
                <a:solidFill>
                  <a:srgbClr val="FF0000"/>
                </a:solidFill>
              </a:rPr>
              <a:t>目标偏差</a:t>
            </a:r>
            <a:endParaRPr lang="zh-CN" altLang="zh-CN" sz="4398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C42DA5-4796-0438-948F-4D6C122BA5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1389" y="139185"/>
            <a:ext cx="1041400" cy="96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6646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F96B0D2-D81F-4CC6-836F-88788EEED3CB}"/>
              </a:ext>
            </a:extLst>
          </p:cNvPr>
          <p:cNvSpPr txBox="1"/>
          <p:nvPr/>
        </p:nvSpPr>
        <p:spPr>
          <a:xfrm>
            <a:off x="553550" y="1557524"/>
            <a:ext cx="4678692" cy="251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799" b="1" dirty="0">
                <a:latin typeface="微软雅黑" panose="020B0503020204020204" pitchFamily="34" charset="-122"/>
                <a:sym typeface="微软雅黑" panose="020B0503020204020204" pitchFamily="34" charset="-122"/>
              </a:rPr>
              <a:t>思想政治工作“打土豪、分田地”和老百姓形成了利益共同体，取得了胜利。</a:t>
            </a:r>
            <a:endParaRPr lang="en-US" altLang="zh-CN" sz="2799" b="1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399" b="1" dirty="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665D03-C99C-4776-8CCF-0A20A931E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"/>
          <a:stretch/>
        </p:blipFill>
        <p:spPr>
          <a:xfrm>
            <a:off x="5376201" y="1701483"/>
            <a:ext cx="6505231" cy="4610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07AEB73-CD39-6640-AB8F-3289C9ACB081}"/>
              </a:ext>
            </a:extLst>
          </p:cNvPr>
          <p:cNvSpPr/>
          <p:nvPr/>
        </p:nvSpPr>
        <p:spPr bwMode="auto">
          <a:xfrm>
            <a:off x="815569" y="689961"/>
            <a:ext cx="212568" cy="483003"/>
          </a:xfrm>
          <a:prstGeom prst="rect">
            <a:avLst/>
          </a:prstGeom>
          <a:solidFill>
            <a:srgbClr val="C00000"/>
          </a:solidFill>
          <a:ln w="952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999">
              <a:solidFill>
                <a:schemeClr val="accent2"/>
              </a:solidFill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7DB737-FCEE-BB49-A1DD-94950654CA64}"/>
              </a:ext>
            </a:extLst>
          </p:cNvPr>
          <p:cNvSpPr/>
          <p:nvPr/>
        </p:nvSpPr>
        <p:spPr>
          <a:xfrm>
            <a:off x="1057409" y="621785"/>
            <a:ext cx="1831837" cy="584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199" b="1" dirty="0">
                <a:solidFill>
                  <a:srgbClr val="FF0000"/>
                </a:solidFill>
              </a:rPr>
              <a:t>统一目标</a:t>
            </a:r>
            <a:endParaRPr lang="zh-CN" altLang="zh-CN" sz="4398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B745E3-29C9-53C6-3BE2-C74E7CB0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765" y="139185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CEA78F49-5E85-794A-A9D0-3096794EC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402" y="1557523"/>
            <a:ext cx="5895259" cy="430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5398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人手</a:t>
            </a:r>
            <a:r>
              <a:rPr lang="en-US" altLang="zh-CN" sz="5398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5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（聪明）</a:t>
            </a:r>
            <a:endParaRPr lang="en-US" altLang="zh-CN" sz="5398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5398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人材</a:t>
            </a:r>
            <a:r>
              <a:rPr lang="en-US" altLang="zh-CN" sz="5398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5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（精明）</a:t>
            </a:r>
            <a:endParaRPr lang="en-US" altLang="zh-CN" sz="5398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5398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r>
              <a:rPr lang="en-US" altLang="zh-CN" sz="5398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5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（高明）</a:t>
            </a:r>
            <a:endParaRPr lang="en-US" altLang="zh-CN" sz="5398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5398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en-US" altLang="zh-CN" sz="5398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5398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（英明）</a:t>
            </a: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614C6A18-982E-FA48-A194-50602A47C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736158"/>
            <a:ext cx="4405175" cy="39492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C11606-E8F3-8B4E-966A-3AC5B7B9938C}"/>
              </a:ext>
            </a:extLst>
          </p:cNvPr>
          <p:cNvSpPr/>
          <p:nvPr/>
        </p:nvSpPr>
        <p:spPr bwMode="auto">
          <a:xfrm>
            <a:off x="844841" y="529922"/>
            <a:ext cx="212568" cy="483003"/>
          </a:xfrm>
          <a:prstGeom prst="rect">
            <a:avLst/>
          </a:prstGeom>
          <a:solidFill>
            <a:srgbClr val="C00000"/>
          </a:solidFill>
          <a:ln w="952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999">
              <a:solidFill>
                <a:schemeClr val="accent2"/>
              </a:solidFill>
              <a:cs typeface="+mn-ea"/>
            </a:endParaRPr>
          </a:p>
        </p:txBody>
      </p:sp>
      <p:sp>
        <p:nvSpPr>
          <p:cNvPr id="6" name="TextBox 54">
            <a:extLst>
              <a:ext uri="{FF2B5EF4-FFF2-40B4-BE49-F238E27FC236}">
                <a16:creationId xmlns:a16="http://schemas.microsoft.com/office/drawing/2014/main" id="{F8BCC9C6-7CFB-AC41-90B7-4E5873FE50F2}"/>
              </a:ext>
            </a:extLst>
          </p:cNvPr>
          <p:cNvSpPr txBox="1"/>
          <p:nvPr/>
        </p:nvSpPr>
        <p:spPr>
          <a:xfrm>
            <a:off x="1057408" y="537728"/>
            <a:ext cx="4678692" cy="4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 b="1">
                <a:solidFill>
                  <a:srgbClr val="C00000"/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2399" dirty="0"/>
              <a:t>人员组合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D86E29-C82D-9C42-A026-F9F8709B7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2678" y="135467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61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2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2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  <p:bldP spid="5" grpId="0" animBg="1"/>
      <p:bldP spid="5" grpId="1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057408" y="537728"/>
            <a:ext cx="4678692" cy="4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 b="1">
                <a:solidFill>
                  <a:srgbClr val="C00000"/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2399" dirty="0"/>
              <a:t>  团队纪律</a:t>
            </a:r>
            <a:r>
              <a:rPr lang="en-US" altLang="zh-CN" sz="2399" dirty="0"/>
              <a:t>&amp;</a:t>
            </a:r>
            <a:r>
              <a:rPr lang="zh-CN" altLang="en-US" sz="2399" dirty="0"/>
              <a:t>沟通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290C78-D757-48EC-9A3A-0BA0E81DE9D2}"/>
              </a:ext>
            </a:extLst>
          </p:cNvPr>
          <p:cNvSpPr/>
          <p:nvPr/>
        </p:nvSpPr>
        <p:spPr bwMode="auto">
          <a:xfrm>
            <a:off x="844841" y="529922"/>
            <a:ext cx="212568" cy="483003"/>
          </a:xfrm>
          <a:prstGeom prst="rect">
            <a:avLst/>
          </a:prstGeom>
          <a:solidFill>
            <a:srgbClr val="C00000"/>
          </a:solidFill>
          <a:ln w="952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999">
              <a:solidFill>
                <a:schemeClr val="accent2"/>
              </a:solidFill>
              <a:cs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7A84F9-3E1F-47F7-B939-A8FF1A5B5DD4}"/>
              </a:ext>
            </a:extLst>
          </p:cNvPr>
          <p:cNvGrpSpPr/>
          <p:nvPr/>
        </p:nvGrpSpPr>
        <p:grpSpPr>
          <a:xfrm>
            <a:off x="1273348" y="1413564"/>
            <a:ext cx="3239095" cy="461485"/>
            <a:chOff x="1211724" y="1867657"/>
            <a:chExt cx="2860546" cy="46166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B1338F9-19AC-476B-9CAB-4C3ADBF9E509}"/>
                </a:ext>
              </a:extLst>
            </p:cNvPr>
            <p:cNvSpPr/>
            <p:nvPr/>
          </p:nvSpPr>
          <p:spPr bwMode="auto">
            <a:xfrm>
              <a:off x="1211724" y="1897274"/>
              <a:ext cx="2860546" cy="430374"/>
            </a:xfrm>
            <a:prstGeom prst="roundRect">
              <a:avLst>
                <a:gd name="adj" fmla="val 5484"/>
              </a:avLst>
            </a:prstGeom>
            <a:solidFill>
              <a:srgbClr val="C00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999" dirty="0">
                <a:solidFill>
                  <a:schemeClr val="accent2"/>
                </a:solidFill>
                <a:cs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21E422A-E1B8-419F-8955-FB51C769CD19}"/>
                </a:ext>
              </a:extLst>
            </p:cNvPr>
            <p:cNvSpPr/>
            <p:nvPr/>
          </p:nvSpPr>
          <p:spPr>
            <a:xfrm>
              <a:off x="1355740" y="1867657"/>
              <a:ext cx="25120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399" dirty="0">
                  <a:solidFill>
                    <a:srgbClr val="F2F2F2"/>
                  </a:solidFill>
                </a:rPr>
                <a:t>吃堑</a:t>
              </a:r>
              <a:r>
                <a:rPr lang="zh-CN" altLang="en-US" sz="2399" dirty="0">
                  <a:solidFill>
                    <a:srgbClr val="F2F2F2"/>
                  </a:solidFill>
                </a:rPr>
                <a:t>不</a:t>
              </a:r>
              <a:r>
                <a:rPr lang="zh-CN" altLang="zh-CN" sz="2399" dirty="0">
                  <a:solidFill>
                    <a:srgbClr val="F2F2F2"/>
                  </a:solidFill>
                </a:rPr>
                <a:t>长智</a:t>
              </a:r>
              <a:endParaRPr lang="zh-CN" altLang="zh-CN" sz="2799" dirty="0">
                <a:solidFill>
                  <a:srgbClr val="F2F2F2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ABA3E7-033C-B247-B2AB-9801633D0D4E}"/>
              </a:ext>
            </a:extLst>
          </p:cNvPr>
          <p:cNvGrpSpPr/>
          <p:nvPr/>
        </p:nvGrpSpPr>
        <p:grpSpPr>
          <a:xfrm>
            <a:off x="1273348" y="2061383"/>
            <a:ext cx="3239095" cy="461485"/>
            <a:chOff x="1211724" y="1867657"/>
            <a:chExt cx="2860546" cy="461665"/>
          </a:xfrm>
        </p:grpSpPr>
        <p:sp>
          <p:nvSpPr>
            <p:cNvPr id="20" name="矩形: 圆角 5">
              <a:extLst>
                <a:ext uri="{FF2B5EF4-FFF2-40B4-BE49-F238E27FC236}">
                  <a16:creationId xmlns:a16="http://schemas.microsoft.com/office/drawing/2014/main" id="{A6162674-13EE-3A47-9F17-1B7E8B44C04A}"/>
                </a:ext>
              </a:extLst>
            </p:cNvPr>
            <p:cNvSpPr/>
            <p:nvPr/>
          </p:nvSpPr>
          <p:spPr bwMode="auto">
            <a:xfrm>
              <a:off x="1211724" y="1897274"/>
              <a:ext cx="2860546" cy="430374"/>
            </a:xfrm>
            <a:prstGeom prst="roundRect">
              <a:avLst>
                <a:gd name="adj" fmla="val 5484"/>
              </a:avLst>
            </a:prstGeom>
            <a:solidFill>
              <a:srgbClr val="C00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999" dirty="0">
                <a:solidFill>
                  <a:schemeClr val="accent2"/>
                </a:solidFill>
                <a:cs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8DE75D9-AFD5-CF45-BDBA-A578158BF78F}"/>
                </a:ext>
              </a:extLst>
            </p:cNvPr>
            <p:cNvSpPr/>
            <p:nvPr/>
          </p:nvSpPr>
          <p:spPr>
            <a:xfrm>
              <a:off x="1355740" y="1867657"/>
              <a:ext cx="25120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399" dirty="0">
                  <a:solidFill>
                    <a:srgbClr val="F2F2F2"/>
                  </a:solidFill>
                </a:rPr>
                <a:t>吃一堑长一智</a:t>
              </a:r>
              <a:endParaRPr lang="zh-CN" altLang="zh-CN" sz="2799" dirty="0">
                <a:solidFill>
                  <a:srgbClr val="F2F2F2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E556BAD-233F-A54C-AB14-129CB73E0C17}"/>
              </a:ext>
            </a:extLst>
          </p:cNvPr>
          <p:cNvGrpSpPr/>
          <p:nvPr/>
        </p:nvGrpSpPr>
        <p:grpSpPr>
          <a:xfrm>
            <a:off x="1273348" y="2709202"/>
            <a:ext cx="3239095" cy="461485"/>
            <a:chOff x="1211724" y="1867657"/>
            <a:chExt cx="2860546" cy="461665"/>
          </a:xfrm>
        </p:grpSpPr>
        <p:sp>
          <p:nvSpPr>
            <p:cNvPr id="23" name="矩形: 圆角 5">
              <a:extLst>
                <a:ext uri="{FF2B5EF4-FFF2-40B4-BE49-F238E27FC236}">
                  <a16:creationId xmlns:a16="http://schemas.microsoft.com/office/drawing/2014/main" id="{0E020539-1BB3-0C46-AA28-891874AB43E1}"/>
                </a:ext>
              </a:extLst>
            </p:cNvPr>
            <p:cNvSpPr/>
            <p:nvPr/>
          </p:nvSpPr>
          <p:spPr bwMode="auto">
            <a:xfrm>
              <a:off x="1211724" y="1897274"/>
              <a:ext cx="2860546" cy="430374"/>
            </a:xfrm>
            <a:prstGeom prst="roundRect">
              <a:avLst>
                <a:gd name="adj" fmla="val 5484"/>
              </a:avLst>
            </a:prstGeom>
            <a:solidFill>
              <a:srgbClr val="C00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999" dirty="0">
                <a:solidFill>
                  <a:schemeClr val="accent2"/>
                </a:solidFill>
                <a:cs typeface="+mn-ea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B4FB74C-74A2-BB4A-93B4-C92B01AA4011}"/>
                </a:ext>
              </a:extLst>
            </p:cNvPr>
            <p:cNvSpPr/>
            <p:nvPr/>
          </p:nvSpPr>
          <p:spPr>
            <a:xfrm>
              <a:off x="1355740" y="1867657"/>
              <a:ext cx="25120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399" dirty="0">
                  <a:solidFill>
                    <a:srgbClr val="F2F2F2"/>
                  </a:solidFill>
                </a:rPr>
                <a:t>吃一堑长</a:t>
              </a:r>
              <a:r>
                <a:rPr lang="zh-CN" altLang="en-US" sz="2399" dirty="0">
                  <a:solidFill>
                    <a:srgbClr val="F2F2F2"/>
                  </a:solidFill>
                </a:rPr>
                <a:t>多</a:t>
              </a:r>
              <a:r>
                <a:rPr lang="zh-CN" altLang="zh-CN" sz="2399" dirty="0">
                  <a:solidFill>
                    <a:srgbClr val="F2F2F2"/>
                  </a:solidFill>
                </a:rPr>
                <a:t>智</a:t>
              </a:r>
              <a:endParaRPr lang="zh-CN" altLang="zh-CN" sz="2799" dirty="0">
                <a:solidFill>
                  <a:srgbClr val="F2F2F2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637990C-708E-9F41-9575-A3371E483259}"/>
              </a:ext>
            </a:extLst>
          </p:cNvPr>
          <p:cNvGrpSpPr/>
          <p:nvPr/>
        </p:nvGrpSpPr>
        <p:grpSpPr>
          <a:xfrm>
            <a:off x="1273348" y="3327415"/>
            <a:ext cx="3651780" cy="461485"/>
            <a:chOff x="1211724" y="1867657"/>
            <a:chExt cx="3223417" cy="461665"/>
          </a:xfrm>
        </p:grpSpPr>
        <p:sp>
          <p:nvSpPr>
            <p:cNvPr id="27" name="矩形: 圆角 5">
              <a:extLst>
                <a:ext uri="{FF2B5EF4-FFF2-40B4-BE49-F238E27FC236}">
                  <a16:creationId xmlns:a16="http://schemas.microsoft.com/office/drawing/2014/main" id="{404C90BA-2B00-E348-B70B-7BDE797416C1}"/>
                </a:ext>
              </a:extLst>
            </p:cNvPr>
            <p:cNvSpPr/>
            <p:nvPr/>
          </p:nvSpPr>
          <p:spPr bwMode="auto">
            <a:xfrm>
              <a:off x="1211724" y="1897274"/>
              <a:ext cx="2860546" cy="430374"/>
            </a:xfrm>
            <a:prstGeom prst="roundRect">
              <a:avLst>
                <a:gd name="adj" fmla="val 5484"/>
              </a:avLst>
            </a:prstGeom>
            <a:solidFill>
              <a:srgbClr val="C00000"/>
            </a:solidFill>
            <a:ln w="9525" cap="flat">
              <a:noFill/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999" dirty="0">
                <a:solidFill>
                  <a:schemeClr val="accent2"/>
                </a:solidFill>
                <a:cs typeface="+mn-ea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763B62D-45BA-5041-9CDF-7BF873A0F8A2}"/>
                </a:ext>
              </a:extLst>
            </p:cNvPr>
            <p:cNvSpPr/>
            <p:nvPr/>
          </p:nvSpPr>
          <p:spPr>
            <a:xfrm>
              <a:off x="1338797" y="1867657"/>
              <a:ext cx="30963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399" dirty="0">
                  <a:solidFill>
                    <a:srgbClr val="F2F2F2"/>
                  </a:solidFill>
                </a:rPr>
                <a:t>别人</a:t>
              </a:r>
              <a:r>
                <a:rPr lang="zh-CN" altLang="zh-CN" sz="2399" dirty="0">
                  <a:solidFill>
                    <a:srgbClr val="F2F2F2"/>
                  </a:solidFill>
                </a:rPr>
                <a:t>吃堑</a:t>
              </a:r>
              <a:r>
                <a:rPr lang="zh-CN" altLang="en-US" sz="2399" dirty="0">
                  <a:solidFill>
                    <a:srgbClr val="F2F2F2"/>
                  </a:solidFill>
                </a:rPr>
                <a:t>，长自己</a:t>
              </a:r>
              <a:r>
                <a:rPr lang="zh-CN" altLang="zh-CN" sz="2399" dirty="0">
                  <a:solidFill>
                    <a:srgbClr val="F2F2F2"/>
                  </a:solidFill>
                </a:rPr>
                <a:t>智</a:t>
              </a:r>
              <a:endParaRPr lang="zh-CN" altLang="zh-CN" sz="2799" dirty="0">
                <a:solidFill>
                  <a:srgbClr val="F2F2F2"/>
                </a:solidFill>
              </a:endParaRPr>
            </a:p>
          </p:txBody>
        </p:sp>
      </p:grp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9848FB68-E7B3-1368-6FA4-6484EE4EF2D9}"/>
              </a:ext>
            </a:extLst>
          </p:cNvPr>
          <p:cNvSpPr/>
          <p:nvPr/>
        </p:nvSpPr>
        <p:spPr>
          <a:xfrm>
            <a:off x="5983868" y="1443169"/>
            <a:ext cx="5032659" cy="4627755"/>
          </a:xfrm>
          <a:prstGeom prst="parallelogram">
            <a:avLst>
              <a:gd name="adj" fmla="val 4738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0" name="图片 29" descr="木桌子上的电脑和手机&#10;&#10;描述已自动生成">
            <a:extLst>
              <a:ext uri="{FF2B5EF4-FFF2-40B4-BE49-F238E27FC236}">
                <a16:creationId xmlns:a16="http://schemas.microsoft.com/office/drawing/2014/main" id="{1093DEA8-8631-68C9-9369-C504E359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94" y="2738807"/>
            <a:ext cx="3486150" cy="2324100"/>
          </a:xfrm>
          <a:prstGeom prst="parallelogram">
            <a:avLst>
              <a:gd name="adj" fmla="val 47667"/>
            </a:avLst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5FB9E3-23C2-D297-8DCE-243FB7150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527" y="66417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2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4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4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4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4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" grpId="0" animBg="1"/>
      <p:bldP spid="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129388" y="621785"/>
            <a:ext cx="5686411" cy="4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 b="1">
                <a:solidFill>
                  <a:srgbClr val="C00000"/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2399" dirty="0"/>
              <a:t>领导、将之五德</a:t>
            </a:r>
            <a:r>
              <a:rPr lang="en-US" altLang="zh-CN" sz="2399" dirty="0"/>
              <a:t>---</a:t>
            </a:r>
            <a:r>
              <a:rPr lang="zh-CN" altLang="en-US" sz="2399" dirty="0"/>
              <a:t>智、信、仁、勇、严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290C78-D757-48EC-9A3A-0BA0E81DE9D2}"/>
              </a:ext>
            </a:extLst>
          </p:cNvPr>
          <p:cNvSpPr/>
          <p:nvPr/>
        </p:nvSpPr>
        <p:spPr bwMode="auto">
          <a:xfrm>
            <a:off x="842720" y="635729"/>
            <a:ext cx="212568" cy="483003"/>
          </a:xfrm>
          <a:prstGeom prst="rect">
            <a:avLst/>
          </a:prstGeom>
          <a:solidFill>
            <a:srgbClr val="C00000"/>
          </a:solidFill>
          <a:ln w="952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999">
              <a:solidFill>
                <a:schemeClr val="accent2"/>
              </a:solidFill>
              <a:cs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D757E2-DDB2-46E4-A485-F6C1039FBB0C}"/>
              </a:ext>
            </a:extLst>
          </p:cNvPr>
          <p:cNvSpPr/>
          <p:nvPr/>
        </p:nvSpPr>
        <p:spPr>
          <a:xfrm>
            <a:off x="913449" y="2982610"/>
            <a:ext cx="2616352" cy="138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399" dirty="0">
                <a:solidFill>
                  <a:srgbClr val="000000"/>
                </a:solidFill>
                <a:latin typeface="+mj-ea"/>
                <a:ea typeface="+mj-ea"/>
              </a:rPr>
              <a:t>新员工的执行力</a:t>
            </a:r>
            <a:endParaRPr lang="en-US" altLang="zh-CN" sz="2399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636" indent="-285636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399" dirty="0">
                <a:solidFill>
                  <a:srgbClr val="000000"/>
                </a:solidFill>
                <a:latin typeface="+mj-ea"/>
                <a:ea typeface="+mj-ea"/>
              </a:rPr>
              <a:t>听话照做</a:t>
            </a:r>
            <a:endParaRPr lang="en-US" altLang="zh-CN" sz="2399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636" indent="-285636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399" dirty="0">
                <a:solidFill>
                  <a:srgbClr val="000000"/>
                </a:solidFill>
                <a:latin typeface="+mj-ea"/>
                <a:ea typeface="+mj-ea"/>
              </a:rPr>
              <a:t>不断总结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F765D-5DF9-574F-8E4F-F124AF4C59B6}"/>
              </a:ext>
            </a:extLst>
          </p:cNvPr>
          <p:cNvSpPr/>
          <p:nvPr/>
        </p:nvSpPr>
        <p:spPr>
          <a:xfrm>
            <a:off x="913449" y="1413563"/>
            <a:ext cx="6550169" cy="156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199" dirty="0">
                <a:solidFill>
                  <a:srgbClr val="0070C0"/>
                </a:solidFill>
              </a:rPr>
              <a:t>夫发号布令，而人乐闻，兴师动众，而人乐战，交兵接刃，而人乐死</a:t>
            </a:r>
            <a:endParaRPr lang="en-US" altLang="zh-CN" sz="3199" dirty="0">
              <a:solidFill>
                <a:srgbClr val="0070C0"/>
              </a:solidFill>
            </a:endParaRPr>
          </a:p>
          <a:p>
            <a:r>
              <a:rPr lang="zh-CN" altLang="en-US" sz="3199" dirty="0">
                <a:solidFill>
                  <a:srgbClr val="0070C0"/>
                </a:solidFill>
              </a:rPr>
              <a:t>此三者,人主之所恃也。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F6C425-F247-9A48-83D8-EA5495F7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241" y="2709202"/>
            <a:ext cx="6797649" cy="4011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AC44EA-A9D8-24CB-E7D3-D02EC0A4D37A}"/>
              </a:ext>
            </a:extLst>
          </p:cNvPr>
          <p:cNvSpPr txBox="1"/>
          <p:nvPr/>
        </p:nvSpPr>
        <p:spPr>
          <a:xfrm>
            <a:off x="269195" y="4366422"/>
            <a:ext cx="4963046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endParaRPr lang="en-US" altLang="zh-CN" sz="1800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三个阶段的学习与实践</a:t>
            </a:r>
            <a:endParaRPr lang="en-US" altLang="zh-CN" sz="1200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看、学、做</a:t>
            </a:r>
            <a:endParaRPr lang="en-US" altLang="zh-CN" sz="1200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）看</a:t>
            </a:r>
            <a:r>
              <a:rPr lang="en-US" altLang="zh-CN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---</a:t>
            </a:r>
            <a:r>
              <a:rPr lang="zh-CN" altLang="en-US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观察老员工工作中的技巧，流程，工作要点，不断询问总结</a:t>
            </a:r>
            <a:endParaRPr lang="en-US" altLang="zh-CN" sz="1200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）学</a:t>
            </a:r>
            <a:r>
              <a:rPr lang="en-US" altLang="zh-CN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---</a:t>
            </a:r>
            <a:r>
              <a:rPr lang="zh-CN" altLang="en-US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学习分院的工作流程，各个环节的衔接，快速掌握工作要点，为接下来工作打好基础</a:t>
            </a:r>
            <a:endParaRPr lang="en-US" altLang="zh-CN" sz="1200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）做</a:t>
            </a:r>
            <a:r>
              <a:rPr lang="en-US" altLang="zh-CN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---</a:t>
            </a:r>
            <a:r>
              <a:rPr lang="zh-CN" altLang="en-US" sz="1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自己去按照所看、所学的工作内容、技巧去实践，过程中不断总结，寻求帮助，快速让自己上手工作。</a:t>
            </a:r>
            <a:endParaRPr lang="en-US" altLang="zh-CN" sz="1200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B7ACB9-4361-D14C-6E9B-1A87A2F31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612" y="153532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1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2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" grpId="0" animBg="1"/>
      <p:bldP spid="3" grpId="1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1C7598-3184-2F46-9AC2-43493D6A77A2}"/>
              </a:ext>
            </a:extLst>
          </p:cNvPr>
          <p:cNvSpPr/>
          <p:nvPr/>
        </p:nvSpPr>
        <p:spPr bwMode="auto">
          <a:xfrm>
            <a:off x="841469" y="477825"/>
            <a:ext cx="212568" cy="483003"/>
          </a:xfrm>
          <a:prstGeom prst="rect">
            <a:avLst/>
          </a:prstGeom>
          <a:solidFill>
            <a:srgbClr val="C00000"/>
          </a:solidFill>
          <a:ln w="952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999">
              <a:solidFill>
                <a:schemeClr val="accent2"/>
              </a:solidFill>
              <a:cs typeface="+mn-ea"/>
            </a:endParaRPr>
          </a:p>
        </p:txBody>
      </p:sp>
      <p:sp>
        <p:nvSpPr>
          <p:cNvPr id="3" name="TextBox 54">
            <a:extLst>
              <a:ext uri="{FF2B5EF4-FFF2-40B4-BE49-F238E27FC236}">
                <a16:creationId xmlns:a16="http://schemas.microsoft.com/office/drawing/2014/main" id="{EF8C6762-2838-9E4A-85EB-2EADC111E72D}"/>
              </a:ext>
            </a:extLst>
          </p:cNvPr>
          <p:cNvSpPr txBox="1"/>
          <p:nvPr/>
        </p:nvSpPr>
        <p:spPr>
          <a:xfrm>
            <a:off x="1129388" y="477825"/>
            <a:ext cx="4678692" cy="4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 b="1">
                <a:solidFill>
                  <a:srgbClr val="C00000"/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2399" dirty="0"/>
              <a:t>价值观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41F2A8-D649-6C4F-88E1-258D0065249E}"/>
              </a:ext>
            </a:extLst>
          </p:cNvPr>
          <p:cNvSpPr/>
          <p:nvPr/>
        </p:nvSpPr>
        <p:spPr>
          <a:xfrm>
            <a:off x="9623014" y="2133363"/>
            <a:ext cx="2663256" cy="2030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799" dirty="0">
                <a:solidFill>
                  <a:srgbClr val="333333"/>
                </a:solidFill>
                <a:latin typeface="arial" panose="020B0604020202020204" pitchFamily="34" charset="0"/>
              </a:rPr>
              <a:t>价值观是基于人的一定的思维感官之上而作出的认知、理解、判断或抉择。</a:t>
            </a:r>
            <a:endParaRPr lang="en-US" altLang="zh-CN" sz="1799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799" dirty="0">
                <a:solidFill>
                  <a:srgbClr val="333333"/>
                </a:solidFill>
                <a:latin typeface="arial" panose="020B0604020202020204" pitchFamily="34" charset="0"/>
              </a:rPr>
              <a:t>最难统一的就是价值观</a:t>
            </a:r>
            <a:endParaRPr lang="en-US" altLang="zh-CN" sz="1799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sz="1799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sz="1799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2CAF8B-E954-5445-979F-0DBE2426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66408"/>
            <a:ext cx="9694994" cy="57038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47A436-FF28-4854-C61E-74DF0813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798" y="112888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2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F8B8450-CE0C-44B3-B2DC-726657599E6D}"/>
              </a:ext>
            </a:extLst>
          </p:cNvPr>
          <p:cNvSpPr/>
          <p:nvPr/>
        </p:nvSpPr>
        <p:spPr>
          <a:xfrm>
            <a:off x="1348420" y="2462377"/>
            <a:ext cx="510909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爱一行 干一行</a:t>
            </a:r>
            <a:endParaRPr lang="en-US" altLang="zh-CN" sz="6000" dirty="0">
              <a:solidFill>
                <a:schemeClr val="accent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60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还是</a:t>
            </a:r>
            <a:endParaRPr lang="en-US" altLang="zh-CN" sz="6000" dirty="0">
              <a:solidFill>
                <a:schemeClr val="accent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60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干一行 爱一行</a:t>
            </a:r>
            <a:endParaRPr lang="zh-CN" altLang="en-US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B67C49-14CC-45D8-8740-5D92FDE87449}"/>
              </a:ext>
            </a:extLst>
          </p:cNvPr>
          <p:cNvSpPr/>
          <p:nvPr/>
        </p:nvSpPr>
        <p:spPr>
          <a:xfrm>
            <a:off x="1394841" y="146125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千古难题，谁能给出答案？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9EE3E3-D3EA-42C6-B28B-484F41D21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3"/>
          <a:stretch/>
        </p:blipFill>
        <p:spPr>
          <a:xfrm>
            <a:off x="6608280" y="1618488"/>
            <a:ext cx="3866642" cy="49011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E12103-3F5C-43B6-246D-29ECCB00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41" y="429525"/>
            <a:ext cx="3797300" cy="50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BF1006-B4DC-E2E2-7B9C-5BFB77D4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20" y="185196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5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6C99A3A-B412-43EB-99FB-F8561F5B3582}"/>
              </a:ext>
            </a:extLst>
          </p:cNvPr>
          <p:cNvSpPr txBox="1"/>
          <p:nvPr/>
        </p:nvSpPr>
        <p:spPr>
          <a:xfrm>
            <a:off x="6266690" y="1187328"/>
            <a:ext cx="4867232" cy="44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选对行业！</a:t>
            </a:r>
            <a:endParaRPr lang="en-US" altLang="zh-CN" sz="6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跟对人！</a:t>
            </a:r>
            <a:endParaRPr lang="en-US" altLang="zh-CN" sz="6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做对事！</a:t>
            </a:r>
            <a:endParaRPr lang="en-US" altLang="zh-CN" sz="6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2D104F-EEEA-4B81-B96C-F2A6CCB95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3" y="1888842"/>
            <a:ext cx="5044556" cy="4422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4C575E-A46C-42A9-8CA7-24C2019628F5}"/>
              </a:ext>
            </a:extLst>
          </p:cNvPr>
          <p:cNvSpPr txBox="1"/>
          <p:nvPr/>
        </p:nvSpPr>
        <p:spPr>
          <a:xfrm>
            <a:off x="1316736" y="1365622"/>
            <a:ext cx="460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步入社会工作“十字箴言”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05C785-45DE-A291-27AD-A362BD813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3" y="179432"/>
            <a:ext cx="1041400" cy="965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BBA25F-AC55-71DF-171F-9542C076E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231" y="408032"/>
            <a:ext cx="3797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1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B06FD-4AB8-4014-A324-AD35CAA66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389" y="549805"/>
            <a:ext cx="7645886" cy="638789"/>
          </a:xfrm>
        </p:spPr>
        <p:txBody>
          <a:bodyPr/>
          <a:lstStyle/>
          <a:p>
            <a:pPr algn="l"/>
            <a:r>
              <a:rPr lang="zh-CN" altLang="en-US" sz="35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得失观</a:t>
            </a:r>
            <a:r>
              <a:rPr lang="en-US" altLang="zh-CN" sz="35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r>
              <a:rPr lang="zh-CN" altLang="en-US" sz="3599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对错观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7C84C9-954C-4944-87BE-7934C3EA7A99}"/>
              </a:ext>
            </a:extLst>
          </p:cNvPr>
          <p:cNvSpPr/>
          <p:nvPr/>
        </p:nvSpPr>
        <p:spPr>
          <a:xfrm>
            <a:off x="1201368" y="1701483"/>
            <a:ext cx="5120410" cy="222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3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微软雅黑" panose="020B0503020204020204" pitchFamily="34" charset="-122"/>
              </a:rPr>
              <a:t>关键不是对与错</a:t>
            </a:r>
            <a:r>
              <a:rPr lang="en-US" altLang="zh-CN" sz="23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微软雅黑" panose="020B0503020204020204" pitchFamily="34" charset="-122"/>
              </a:rPr>
              <a:t>,</a:t>
            </a:r>
            <a:r>
              <a:rPr lang="zh-CN" altLang="en-US" sz="23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微软雅黑" panose="020B0503020204020204" pitchFamily="34" charset="-122"/>
              </a:rPr>
              <a:t>关键在于对的时候</a:t>
            </a:r>
            <a:r>
              <a:rPr lang="en-US" altLang="zh-CN" sz="23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微软雅黑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23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微软雅黑" panose="020B0503020204020204" pitchFamily="34" charset="-122"/>
              </a:rPr>
              <a:t>我们从对中获得什么？</a:t>
            </a:r>
            <a:endParaRPr lang="en-US" altLang="zh-CN" sz="2399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3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微软雅黑" panose="020B0503020204020204" pitchFamily="34" charset="-122"/>
              </a:rPr>
              <a:t>错的时候</a:t>
            </a:r>
            <a:r>
              <a:rPr lang="en-US" altLang="zh-CN" sz="23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微软雅黑" panose="020B0503020204020204" pitchFamily="34" charset="-122"/>
              </a:rPr>
              <a:t>,</a:t>
            </a:r>
            <a:r>
              <a:rPr lang="zh-CN" altLang="en-US" sz="23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微软雅黑" panose="020B0503020204020204" pitchFamily="34" charset="-122"/>
              </a:rPr>
              <a:t>从错中失去什么？</a:t>
            </a:r>
            <a:endParaRPr lang="en-US" altLang="zh-CN" sz="2399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3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微软雅黑" panose="020B0503020204020204" pitchFamily="34" charset="-122"/>
              </a:rPr>
              <a:t>没有得失</a:t>
            </a:r>
            <a:r>
              <a:rPr lang="en-US" altLang="zh-CN" sz="23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微软雅黑" panose="020B0503020204020204" pitchFamily="34" charset="-122"/>
              </a:rPr>
              <a:t>,</a:t>
            </a:r>
            <a:r>
              <a:rPr lang="zh-CN" altLang="en-US" sz="23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微软雅黑" panose="020B0503020204020204" pitchFamily="34" charset="-122"/>
              </a:rPr>
              <a:t>就无所谓对错！</a:t>
            </a:r>
            <a:endParaRPr lang="zh-CN" altLang="en-US" sz="2399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62D28B-6EF0-4B97-A1E6-9F116D41C5CA}"/>
              </a:ext>
            </a:extLst>
          </p:cNvPr>
          <p:cNvSpPr/>
          <p:nvPr/>
        </p:nvSpPr>
        <p:spPr>
          <a:xfrm>
            <a:off x="1138619" y="4580678"/>
            <a:ext cx="4714514" cy="738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199" b="1" dirty="0">
                <a:solidFill>
                  <a:srgbClr val="0070C0"/>
                </a:solidFill>
                <a:latin typeface="+mn-ea"/>
                <a:sym typeface="微软雅黑" panose="020B0503020204020204" pitchFamily="34" charset="-122"/>
              </a:rPr>
              <a:t>这次培训你能得到什么？</a:t>
            </a:r>
            <a:endParaRPr lang="en-US" altLang="zh-CN" sz="3199" b="1" dirty="0">
              <a:solidFill>
                <a:srgbClr val="0070C0"/>
              </a:solidFill>
              <a:latin typeface="+mn-ea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B840E5-A0EF-6A4D-93E9-4C8909812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59" y="1701484"/>
            <a:ext cx="4102853" cy="39821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D8C15E-95B1-8DDA-DEA5-EA2BF092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811" y="67205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5E6A7C-7107-6F46-9DF1-C183440C8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39"/>
            <a:ext cx="12192000" cy="68553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937CC76-0ECE-4F8F-C8AF-7C5967F1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34" y="0"/>
            <a:ext cx="1041400" cy="965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40A597-321C-FFD2-AEE2-5E16DF737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34" y="228600"/>
            <a:ext cx="3797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4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819E424-8A7D-4F4B-B62F-6426D379D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" r="12171" b="5916"/>
          <a:stretch/>
        </p:blipFill>
        <p:spPr>
          <a:xfrm>
            <a:off x="1489288" y="1197623"/>
            <a:ext cx="8085764" cy="48240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F08A15E-8347-474B-B78F-237B12981577}"/>
              </a:ext>
            </a:extLst>
          </p:cNvPr>
          <p:cNvSpPr txBox="1"/>
          <p:nvPr/>
        </p:nvSpPr>
        <p:spPr>
          <a:xfrm>
            <a:off x="1993058" y="1629503"/>
            <a:ext cx="553870" cy="17275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kumimoji="1" lang="zh-CN" altLang="en-US" sz="2399" b="1" dirty="0">
                <a:solidFill>
                  <a:srgbClr val="00B0F0"/>
                </a:solidFill>
              </a:rPr>
              <a:t>能力、收入</a:t>
            </a:r>
            <a:endParaRPr kumimoji="1" lang="en-US" altLang="zh-CN" sz="2399" b="1" dirty="0">
              <a:solidFill>
                <a:srgbClr val="00B0F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D05D94-EB69-F74B-8947-06C840281AF7}"/>
              </a:ext>
            </a:extLst>
          </p:cNvPr>
          <p:cNvSpPr txBox="1"/>
          <p:nvPr/>
        </p:nvSpPr>
        <p:spPr>
          <a:xfrm>
            <a:off x="7751537" y="4940578"/>
            <a:ext cx="1871477" cy="4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399" b="1" dirty="0">
                <a:solidFill>
                  <a:srgbClr val="00B0F0"/>
                </a:solidFill>
              </a:rPr>
              <a:t>年龄、时间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3DE9AA-9B0A-AB40-BAF8-B3A1B55EE5B4}"/>
              </a:ext>
            </a:extLst>
          </p:cNvPr>
          <p:cNvSpPr/>
          <p:nvPr/>
        </p:nvSpPr>
        <p:spPr>
          <a:xfrm>
            <a:off x="1057408" y="621785"/>
            <a:ext cx="3414986" cy="646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zh-CN" sz="3599" dirty="0">
                <a:solidFill>
                  <a:srgbClr val="FF0000"/>
                </a:solidFill>
              </a:rPr>
              <a:t>学习、成长曲线</a:t>
            </a:r>
            <a:endParaRPr lang="zh-CN" altLang="zh-CN" sz="5398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AD5BB3-23A9-B14B-AC93-4DB3F9B04E8A}"/>
              </a:ext>
            </a:extLst>
          </p:cNvPr>
          <p:cNvSpPr/>
          <p:nvPr/>
        </p:nvSpPr>
        <p:spPr bwMode="auto">
          <a:xfrm>
            <a:off x="815569" y="689961"/>
            <a:ext cx="212568" cy="483003"/>
          </a:xfrm>
          <a:prstGeom prst="rect">
            <a:avLst/>
          </a:prstGeom>
          <a:solidFill>
            <a:srgbClr val="C00000"/>
          </a:solidFill>
          <a:ln w="952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999">
              <a:solidFill>
                <a:schemeClr val="accent2"/>
              </a:solidFill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579F2A-B59B-1133-2421-EE2F5950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678" y="139185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1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CBEF3D2-5068-4041-8341-B3C926E5E984}"/>
              </a:ext>
            </a:extLst>
          </p:cNvPr>
          <p:cNvSpPr/>
          <p:nvPr/>
        </p:nvSpPr>
        <p:spPr>
          <a:xfrm>
            <a:off x="1129388" y="621784"/>
            <a:ext cx="3773919" cy="523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7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职场中必备的几种能力</a:t>
            </a:r>
            <a:endParaRPr kumimoji="1" lang="en-US" altLang="zh-CN" sz="2799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5F0083-846B-B743-A1D0-9300706A333E}"/>
              </a:ext>
            </a:extLst>
          </p:cNvPr>
          <p:cNvSpPr/>
          <p:nvPr/>
        </p:nvSpPr>
        <p:spPr bwMode="auto">
          <a:xfrm>
            <a:off x="815569" y="689961"/>
            <a:ext cx="212568" cy="483003"/>
          </a:xfrm>
          <a:prstGeom prst="rect">
            <a:avLst/>
          </a:prstGeom>
          <a:solidFill>
            <a:srgbClr val="C00000"/>
          </a:solidFill>
          <a:ln w="952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999">
              <a:solidFill>
                <a:schemeClr val="accent2"/>
              </a:solidFill>
              <a:cs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C50A7A-4E98-2644-B294-884D549C6EC4}"/>
              </a:ext>
            </a:extLst>
          </p:cNvPr>
          <p:cNvGrpSpPr/>
          <p:nvPr/>
        </p:nvGrpSpPr>
        <p:grpSpPr>
          <a:xfrm>
            <a:off x="1201368" y="1557524"/>
            <a:ext cx="3598994" cy="568297"/>
            <a:chOff x="1462979" y="998621"/>
            <a:chExt cx="1953990" cy="582730"/>
          </a:xfrm>
        </p:grpSpPr>
        <p:sp>
          <p:nvSpPr>
            <p:cNvPr id="6" name="矩形: 圆角 3">
              <a:extLst>
                <a:ext uri="{FF2B5EF4-FFF2-40B4-BE49-F238E27FC236}">
                  <a16:creationId xmlns:a16="http://schemas.microsoft.com/office/drawing/2014/main" id="{3FBD53F5-B8E2-3041-ACA2-7CF9DE158F96}"/>
                </a:ext>
              </a:extLst>
            </p:cNvPr>
            <p:cNvSpPr/>
            <p:nvPr/>
          </p:nvSpPr>
          <p:spPr bwMode="auto">
            <a:xfrm>
              <a:off x="1462979" y="998621"/>
              <a:ext cx="1953990" cy="582730"/>
            </a:xfrm>
            <a:prstGeom prst="roundRect">
              <a:avLst>
                <a:gd name="adj" fmla="val 1299"/>
              </a:avLst>
            </a:prstGeom>
            <a:solidFill>
              <a:srgbClr val="C00000"/>
            </a:solidFill>
            <a:ln w="952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1" lang="zh-CN" altLang="en-US" sz="2799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解决问题的能力！</a:t>
              </a:r>
              <a:endParaRPr kumimoji="1" lang="en-US" altLang="zh-CN" sz="1799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algn="ctr"/>
              <a:endParaRPr lang="zh-CN" altLang="en-US" sz="1799" dirty="0">
                <a:solidFill>
                  <a:schemeClr val="accent2"/>
                </a:solidFill>
                <a:cs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CD4D29C-6513-3949-93F6-907A3920948D}"/>
                </a:ext>
              </a:extLst>
            </p:cNvPr>
            <p:cNvSpPr/>
            <p:nvPr/>
          </p:nvSpPr>
          <p:spPr>
            <a:xfrm>
              <a:off x="1576137" y="1028277"/>
              <a:ext cx="1805010" cy="510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399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3E86A92-22A9-2845-A5CA-9441C62AD74C}"/>
              </a:ext>
            </a:extLst>
          </p:cNvPr>
          <p:cNvGrpSpPr/>
          <p:nvPr/>
        </p:nvGrpSpPr>
        <p:grpSpPr>
          <a:xfrm>
            <a:off x="1201368" y="2997121"/>
            <a:ext cx="3598994" cy="568297"/>
            <a:chOff x="1462979" y="998621"/>
            <a:chExt cx="1953990" cy="582730"/>
          </a:xfrm>
        </p:grpSpPr>
        <p:sp>
          <p:nvSpPr>
            <p:cNvPr id="9" name="矩形: 圆角 3">
              <a:extLst>
                <a:ext uri="{FF2B5EF4-FFF2-40B4-BE49-F238E27FC236}">
                  <a16:creationId xmlns:a16="http://schemas.microsoft.com/office/drawing/2014/main" id="{2F8D2A1B-06FD-744A-8083-515559CA022B}"/>
                </a:ext>
              </a:extLst>
            </p:cNvPr>
            <p:cNvSpPr/>
            <p:nvPr/>
          </p:nvSpPr>
          <p:spPr bwMode="auto">
            <a:xfrm>
              <a:off x="1462979" y="998621"/>
              <a:ext cx="1953990" cy="582730"/>
            </a:xfrm>
            <a:prstGeom prst="roundRect">
              <a:avLst>
                <a:gd name="adj" fmla="val 1299"/>
              </a:avLst>
            </a:prstGeom>
            <a:solidFill>
              <a:srgbClr val="C00000"/>
            </a:solidFill>
            <a:ln w="952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1" lang="zh-CN" altLang="en-US" sz="2799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说服式沟通能力！</a:t>
              </a:r>
              <a:endParaRPr kumimoji="1" lang="en-US" altLang="zh-CN" sz="1799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algn="ctr"/>
              <a:endParaRPr lang="zh-CN" altLang="en-US" sz="1799" dirty="0">
                <a:solidFill>
                  <a:schemeClr val="accent2"/>
                </a:solidFill>
                <a:cs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81F8DD-F7D8-3645-8443-70E5951D311E}"/>
                </a:ext>
              </a:extLst>
            </p:cNvPr>
            <p:cNvSpPr/>
            <p:nvPr/>
          </p:nvSpPr>
          <p:spPr>
            <a:xfrm>
              <a:off x="1576137" y="1028277"/>
              <a:ext cx="1805010" cy="510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399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A11A2DA-B577-A34D-A030-0406AD8CF2E9}"/>
              </a:ext>
            </a:extLst>
          </p:cNvPr>
          <p:cNvGrpSpPr/>
          <p:nvPr/>
        </p:nvGrpSpPr>
        <p:grpSpPr>
          <a:xfrm>
            <a:off x="1201368" y="2277322"/>
            <a:ext cx="3598994" cy="568297"/>
            <a:chOff x="1462979" y="998621"/>
            <a:chExt cx="1953990" cy="582730"/>
          </a:xfrm>
        </p:grpSpPr>
        <p:sp>
          <p:nvSpPr>
            <p:cNvPr id="12" name="矩形: 圆角 3">
              <a:extLst>
                <a:ext uri="{FF2B5EF4-FFF2-40B4-BE49-F238E27FC236}">
                  <a16:creationId xmlns:a16="http://schemas.microsoft.com/office/drawing/2014/main" id="{5B1950C1-6922-054D-BDBF-72DAE582A0C6}"/>
                </a:ext>
              </a:extLst>
            </p:cNvPr>
            <p:cNvSpPr/>
            <p:nvPr/>
          </p:nvSpPr>
          <p:spPr bwMode="auto">
            <a:xfrm>
              <a:off x="1462979" y="998621"/>
              <a:ext cx="1953990" cy="582730"/>
            </a:xfrm>
            <a:prstGeom prst="roundRect">
              <a:avLst>
                <a:gd name="adj" fmla="val 1299"/>
              </a:avLst>
            </a:prstGeom>
            <a:solidFill>
              <a:srgbClr val="C00000"/>
            </a:solidFill>
            <a:ln w="952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1" lang="zh-CN" altLang="en-US" sz="2799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完成任务的能力！</a:t>
              </a:r>
              <a:endParaRPr kumimoji="1" lang="en-US" altLang="zh-CN" sz="1799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algn="ctr"/>
              <a:endParaRPr lang="zh-CN" altLang="en-US" sz="1799" dirty="0">
                <a:solidFill>
                  <a:schemeClr val="accent2"/>
                </a:solidFill>
                <a:cs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46161B4-D647-2B45-A432-066EE4587A2D}"/>
                </a:ext>
              </a:extLst>
            </p:cNvPr>
            <p:cNvSpPr/>
            <p:nvPr/>
          </p:nvSpPr>
          <p:spPr>
            <a:xfrm>
              <a:off x="1576137" y="1028277"/>
              <a:ext cx="1805010" cy="510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399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2BDBB72-4752-3E42-ABB2-7FECA72396A3}"/>
              </a:ext>
            </a:extLst>
          </p:cNvPr>
          <p:cNvGrpSpPr/>
          <p:nvPr/>
        </p:nvGrpSpPr>
        <p:grpSpPr>
          <a:xfrm>
            <a:off x="1201368" y="3716920"/>
            <a:ext cx="3598994" cy="568297"/>
            <a:chOff x="1462979" y="998621"/>
            <a:chExt cx="1953990" cy="582730"/>
          </a:xfrm>
        </p:grpSpPr>
        <p:sp>
          <p:nvSpPr>
            <p:cNvPr id="15" name="矩形: 圆角 3">
              <a:extLst>
                <a:ext uri="{FF2B5EF4-FFF2-40B4-BE49-F238E27FC236}">
                  <a16:creationId xmlns:a16="http://schemas.microsoft.com/office/drawing/2014/main" id="{E0B14FC3-DAB7-0049-B17E-C1DB005D0B28}"/>
                </a:ext>
              </a:extLst>
            </p:cNvPr>
            <p:cNvSpPr/>
            <p:nvPr/>
          </p:nvSpPr>
          <p:spPr bwMode="auto">
            <a:xfrm>
              <a:off x="1462979" y="998621"/>
              <a:ext cx="1953990" cy="582730"/>
            </a:xfrm>
            <a:prstGeom prst="roundRect">
              <a:avLst>
                <a:gd name="adj" fmla="val 1299"/>
              </a:avLst>
            </a:prstGeom>
            <a:solidFill>
              <a:srgbClr val="C00000"/>
            </a:solidFill>
            <a:ln w="952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1" lang="zh-CN" altLang="en-US" sz="2799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学习和总结能力！</a:t>
              </a:r>
              <a:endParaRPr kumimoji="1" lang="en-US" altLang="zh-CN" sz="1799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algn="ctr"/>
              <a:endParaRPr lang="zh-CN" altLang="en-US" sz="1799" dirty="0">
                <a:solidFill>
                  <a:schemeClr val="accent2"/>
                </a:solidFill>
                <a:cs typeface="+mn-ea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AA146C-1FA2-3446-BFAA-578561BFEC2B}"/>
                </a:ext>
              </a:extLst>
            </p:cNvPr>
            <p:cNvSpPr/>
            <p:nvPr/>
          </p:nvSpPr>
          <p:spPr>
            <a:xfrm>
              <a:off x="1576137" y="1028277"/>
              <a:ext cx="1805010" cy="510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399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AC04D1-FA20-C547-855F-EEED660D81FC}"/>
              </a:ext>
            </a:extLst>
          </p:cNvPr>
          <p:cNvGrpSpPr/>
          <p:nvPr/>
        </p:nvGrpSpPr>
        <p:grpSpPr>
          <a:xfrm>
            <a:off x="1201368" y="1738786"/>
            <a:ext cx="3685355" cy="3266231"/>
            <a:chOff x="1380269" y="1028277"/>
            <a:chExt cx="2000878" cy="3349183"/>
          </a:xfrm>
        </p:grpSpPr>
        <p:sp>
          <p:nvSpPr>
            <p:cNvPr id="18" name="矩形: 圆角 3">
              <a:extLst>
                <a:ext uri="{FF2B5EF4-FFF2-40B4-BE49-F238E27FC236}">
                  <a16:creationId xmlns:a16="http://schemas.microsoft.com/office/drawing/2014/main" id="{35C9A3BD-D7E1-FE47-A27D-B066797B6F87}"/>
                </a:ext>
              </a:extLst>
            </p:cNvPr>
            <p:cNvSpPr/>
            <p:nvPr/>
          </p:nvSpPr>
          <p:spPr bwMode="auto">
            <a:xfrm>
              <a:off x="1380269" y="3794730"/>
              <a:ext cx="1953990" cy="582730"/>
            </a:xfrm>
            <a:prstGeom prst="roundRect">
              <a:avLst>
                <a:gd name="adj" fmla="val 1299"/>
              </a:avLst>
            </a:prstGeom>
            <a:solidFill>
              <a:srgbClr val="C00000"/>
            </a:solidFill>
            <a:ln w="952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1" lang="zh-CN" altLang="en-US" sz="2799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情商和智商！</a:t>
              </a:r>
              <a:endParaRPr kumimoji="1" lang="en-US" altLang="zh-CN" sz="1799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algn="ctr"/>
              <a:endParaRPr lang="zh-CN" altLang="en-US" sz="1799" dirty="0">
                <a:solidFill>
                  <a:schemeClr val="accent2"/>
                </a:solidFill>
                <a:cs typeface="+mn-e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6E2E7A1-88FC-854C-880F-8F19FB5F0802}"/>
                </a:ext>
              </a:extLst>
            </p:cNvPr>
            <p:cNvSpPr/>
            <p:nvPr/>
          </p:nvSpPr>
          <p:spPr>
            <a:xfrm>
              <a:off x="1576137" y="1028277"/>
              <a:ext cx="1805010" cy="510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399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CADFB80A-B84E-1141-957D-6C49EEFC7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15" y="1557523"/>
            <a:ext cx="7247679" cy="345503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0AB41DC-1B40-A8B1-F4FA-01C0FFF97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612" y="139184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1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3BFD1CA-90EE-3741-9EBF-F4256B5DB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7980" y="2277322"/>
            <a:ext cx="5614431" cy="4174833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kumimoji="1" lang="zh-CN" altLang="en-US" sz="2799" b="1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找到你擅长什么？不擅长什么？</a:t>
            </a:r>
            <a:endParaRPr kumimoji="1" lang="en-US" altLang="zh-CN" sz="2799" b="1" dirty="0">
              <a:solidFill>
                <a:srgbClr val="0070C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799" b="1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通过学习和锻炼，哪些是你的优势和劣势？</a:t>
            </a:r>
            <a:endParaRPr kumimoji="1" lang="en-US" altLang="zh-CN" sz="2799" b="1" dirty="0">
              <a:solidFill>
                <a:srgbClr val="0070C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3998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可迁移技能！！</a:t>
            </a:r>
            <a:endParaRPr kumimoji="1" lang="en-US" altLang="zh-CN" sz="3998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6DC1F4F-832E-3F44-AED0-A2E9FE94DA02}"/>
              </a:ext>
            </a:extLst>
          </p:cNvPr>
          <p:cNvSpPr/>
          <p:nvPr/>
        </p:nvSpPr>
        <p:spPr bwMode="auto">
          <a:xfrm>
            <a:off x="815569" y="689961"/>
            <a:ext cx="212568" cy="483003"/>
          </a:xfrm>
          <a:prstGeom prst="rect">
            <a:avLst/>
          </a:prstGeom>
          <a:solidFill>
            <a:srgbClr val="C00000"/>
          </a:solidFill>
          <a:ln w="952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999">
              <a:solidFill>
                <a:schemeClr val="accent2"/>
              </a:solidFill>
              <a:cs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F0143C-BEDA-F941-972F-7C5E940B5F35}"/>
              </a:ext>
            </a:extLst>
          </p:cNvPr>
          <p:cNvSpPr/>
          <p:nvPr/>
        </p:nvSpPr>
        <p:spPr>
          <a:xfrm>
            <a:off x="1129388" y="621784"/>
            <a:ext cx="3773919" cy="5230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799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职场中必备的几种能力</a:t>
            </a:r>
            <a:endParaRPr kumimoji="1" lang="en-US" altLang="zh-CN" sz="2799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CC9BD10-CFC9-AA4E-B9BC-D6A2489D4855}"/>
              </a:ext>
            </a:extLst>
          </p:cNvPr>
          <p:cNvGrpSpPr/>
          <p:nvPr/>
        </p:nvGrpSpPr>
        <p:grpSpPr>
          <a:xfrm>
            <a:off x="841469" y="1557524"/>
            <a:ext cx="8997485" cy="568297"/>
            <a:chOff x="1462979" y="998621"/>
            <a:chExt cx="1953990" cy="582730"/>
          </a:xfrm>
        </p:grpSpPr>
        <p:sp>
          <p:nvSpPr>
            <p:cNvPr id="9" name="矩形: 圆角 3">
              <a:extLst>
                <a:ext uri="{FF2B5EF4-FFF2-40B4-BE49-F238E27FC236}">
                  <a16:creationId xmlns:a16="http://schemas.microsoft.com/office/drawing/2014/main" id="{06FC4CE8-C2A2-9447-B10B-BD181752A5E2}"/>
                </a:ext>
              </a:extLst>
            </p:cNvPr>
            <p:cNvSpPr/>
            <p:nvPr/>
          </p:nvSpPr>
          <p:spPr bwMode="auto">
            <a:xfrm>
              <a:off x="1462979" y="998621"/>
              <a:ext cx="1953990" cy="582730"/>
            </a:xfrm>
            <a:prstGeom prst="roundRect">
              <a:avLst>
                <a:gd name="adj" fmla="val 1299"/>
              </a:avLst>
            </a:prstGeom>
            <a:solidFill>
              <a:srgbClr val="C00000"/>
            </a:solidFill>
            <a:ln w="9525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kumimoji="1" lang="zh-CN" altLang="en-US" sz="2799" b="1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职业的前</a:t>
              </a:r>
              <a:r>
                <a:rPr kumimoji="1" lang="en-US" altLang="zh-CN" sz="2799" b="1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5</a:t>
              </a:r>
              <a:r>
                <a:rPr kumimoji="1" lang="zh-CN" altLang="en-US" sz="2799" b="1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年</a:t>
              </a:r>
              <a:r>
                <a:rPr kumimoji="1" lang="en-US" altLang="zh-CN" sz="2799" b="1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,</a:t>
              </a:r>
              <a:r>
                <a:rPr kumimoji="1" lang="zh-CN" altLang="en-US" sz="2799" b="1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你应该有强烈的目的性去学习和探索</a:t>
              </a:r>
              <a:endParaRPr kumimoji="1" lang="en-US" altLang="zh-CN" sz="1799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algn="ctr"/>
              <a:endParaRPr lang="zh-CN" altLang="en-US" sz="1799" dirty="0">
                <a:solidFill>
                  <a:schemeClr val="accent2"/>
                </a:solidFill>
                <a:cs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793C76-5548-9947-BA7F-32E453157038}"/>
                </a:ext>
              </a:extLst>
            </p:cNvPr>
            <p:cNvSpPr/>
            <p:nvPr/>
          </p:nvSpPr>
          <p:spPr>
            <a:xfrm>
              <a:off x="1576137" y="1028277"/>
              <a:ext cx="1805010" cy="510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399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28E116B-116E-3648-8520-FC7BB5C4E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1"/>
          <a:stretch/>
        </p:blipFill>
        <p:spPr>
          <a:xfrm>
            <a:off x="841469" y="2277322"/>
            <a:ext cx="5006149" cy="39896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267C84-123D-CE58-57E9-E36EED16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141" y="139184"/>
            <a:ext cx="1041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1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5913120" y="1897380"/>
            <a:ext cx="5866027" cy="4960619"/>
          </a:xfrm>
          <a:prstGeom prst="parallelogram">
            <a:avLst>
              <a:gd name="adj" fmla="val 4738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3674" y="27575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一、工作回顾</a:t>
            </a:r>
          </a:p>
        </p:txBody>
      </p:sp>
      <p:pic>
        <p:nvPicPr>
          <p:cNvPr id="8" name="图片 7" descr="木桌子上的电脑和手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67" y="3154680"/>
            <a:ext cx="3486150" cy="2324100"/>
          </a:xfrm>
          <a:prstGeom prst="parallelogram">
            <a:avLst>
              <a:gd name="adj" fmla="val 47667"/>
            </a:avLst>
          </a:prstGeom>
        </p:spPr>
      </p:pic>
      <p:cxnSp>
        <p:nvCxnSpPr>
          <p:cNvPr id="30" name="直接连接符 29"/>
          <p:cNvCxnSpPr/>
          <p:nvPr/>
        </p:nvCxnSpPr>
        <p:spPr>
          <a:xfrm>
            <a:off x="1003669" y="2921187"/>
            <a:ext cx="6147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970481" y="4814063"/>
            <a:ext cx="547233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977634" y="6178397"/>
            <a:ext cx="50369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51230" y="1701800"/>
            <a:ext cx="6633845" cy="1483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zh-CN" sz="1400" dirty="0">
                <a:sym typeface="+mn-ea"/>
              </a:rPr>
              <a:t>1）</a:t>
            </a:r>
            <a:r>
              <a:rPr lang="zh-CN" altLang="en-US" sz="1400" dirty="0">
                <a:sym typeface="+mn-ea"/>
              </a:rPr>
              <a:t>时代的发展中那些人找到了规律？</a:t>
            </a:r>
            <a:r>
              <a:rPr kumimoji="1" lang="zh-CN" altLang="zh-CN" sz="1400" dirty="0">
                <a:latin typeface="+mn-ea"/>
              </a:rPr>
              <a:t>赚到钱了？</a:t>
            </a:r>
            <a:endParaRPr lang="zh-CN" altLang="zh-CN" sz="1100" dirty="0">
              <a:latin typeface="+mn-ea"/>
            </a:endParaRPr>
          </a:p>
          <a:p>
            <a:r>
              <a:rPr kumimoji="1" lang="en-US" altLang="zh-CN" sz="1600" dirty="0">
                <a:latin typeface="+mn-ea"/>
              </a:rPr>
              <a:t>60</a:t>
            </a:r>
            <a:r>
              <a:rPr kumimoji="1" lang="zh-CN" altLang="zh-CN" sz="1600" dirty="0">
                <a:latin typeface="+mn-ea"/>
              </a:rPr>
              <a:t>～</a:t>
            </a:r>
            <a:r>
              <a:rPr kumimoji="1" lang="en-US" altLang="zh-CN" sz="1600" dirty="0">
                <a:latin typeface="+mn-ea"/>
              </a:rPr>
              <a:t>70</a:t>
            </a:r>
            <a:r>
              <a:rPr kumimoji="1" lang="zh-CN" altLang="zh-CN" sz="1600" dirty="0">
                <a:latin typeface="+mn-ea"/>
              </a:rPr>
              <a:t>年代</a:t>
            </a:r>
            <a:endParaRPr lang="zh-CN" altLang="zh-CN" sz="1200" dirty="0">
              <a:latin typeface="+mn-ea"/>
            </a:endParaRPr>
          </a:p>
          <a:p>
            <a:r>
              <a:rPr kumimoji="1" lang="en-US" altLang="zh-CN" sz="1600" dirty="0">
                <a:latin typeface="+mn-ea"/>
              </a:rPr>
              <a:t>80</a:t>
            </a:r>
            <a:r>
              <a:rPr kumimoji="1" lang="zh-CN" altLang="zh-CN" sz="1600" dirty="0">
                <a:latin typeface="+mn-ea"/>
              </a:rPr>
              <a:t>～</a:t>
            </a:r>
            <a:r>
              <a:rPr kumimoji="1" lang="en-US" altLang="zh-CN" sz="1600" dirty="0">
                <a:latin typeface="+mn-ea"/>
              </a:rPr>
              <a:t>90</a:t>
            </a:r>
            <a:r>
              <a:rPr kumimoji="1" lang="zh-CN" altLang="zh-CN" sz="1600" dirty="0">
                <a:latin typeface="+mn-ea"/>
              </a:rPr>
              <a:t>年代</a:t>
            </a:r>
            <a:endParaRPr lang="zh-CN" altLang="zh-CN" sz="1200" dirty="0">
              <a:latin typeface="+mn-ea"/>
            </a:endParaRPr>
          </a:p>
          <a:p>
            <a:r>
              <a:rPr kumimoji="1" lang="en-US" altLang="zh-CN" sz="1600" dirty="0">
                <a:latin typeface="+mn-ea"/>
              </a:rPr>
              <a:t>2000</a:t>
            </a:r>
            <a:r>
              <a:rPr kumimoji="1" lang="zh-CN" altLang="zh-CN" sz="1600" dirty="0">
                <a:latin typeface="+mn-ea"/>
              </a:rPr>
              <a:t>年之后</a:t>
            </a:r>
            <a:endParaRPr lang="zh-CN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altLang="zh-CN" sz="1400" dirty="0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1878" y="5042329"/>
            <a:ext cx="5036976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今天你选择了惠生活，是从心底里喜欢大健康行业？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或许只是想找一份工作？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那么你今天的选择也许能改变你人生的命运</a:t>
            </a:r>
            <a:endParaRPr altLang="zh-CN" sz="1400" dirty="0"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072998" y="1214710"/>
            <a:ext cx="2934003" cy="400110"/>
            <a:chOff x="661518" y="1205800"/>
            <a:chExt cx="2934003" cy="400110"/>
          </a:xfrm>
        </p:grpSpPr>
        <p:sp>
          <p:nvSpPr>
            <p:cNvPr id="52" name="矩形 51"/>
            <p:cNvSpPr/>
            <p:nvPr/>
          </p:nvSpPr>
          <p:spPr>
            <a:xfrm>
              <a:off x="1019175" y="1205800"/>
              <a:ext cx="2576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FF0000"/>
                  </a:solidFill>
                  <a:sym typeface="+mn-ea"/>
                </a:rPr>
                <a:t>找到规律并运用规律</a:t>
              </a:r>
              <a:endParaRPr lang="zh-CN" altLang="zh-CN" sz="2000" b="1" dirty="0">
                <a:solidFill>
                  <a:srgbClr val="FF0000"/>
                </a:solidFill>
                <a:sym typeface="+mn-ea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661518" y="1253359"/>
              <a:ext cx="277786" cy="269620"/>
              <a:chOff x="735331" y="1817371"/>
              <a:chExt cx="354330" cy="343914"/>
            </a:xfrm>
          </p:grpSpPr>
          <p:sp>
            <p:nvSpPr>
              <p:cNvPr id="54" name="箭头: 燕尾形 53"/>
              <p:cNvSpPr/>
              <p:nvPr/>
            </p:nvSpPr>
            <p:spPr>
              <a:xfrm>
                <a:off x="831436" y="1879887"/>
                <a:ext cx="185765" cy="232038"/>
              </a:xfrm>
              <a:prstGeom prst="notchedRightArrow">
                <a:avLst>
                  <a:gd name="adj1" fmla="val 58698"/>
                  <a:gd name="adj2" fmla="val 11220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: 圆角 54"/>
              <p:cNvSpPr/>
              <p:nvPr/>
            </p:nvSpPr>
            <p:spPr>
              <a:xfrm>
                <a:off x="735331" y="1817371"/>
                <a:ext cx="354330" cy="343914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6" name="矩形 55"/>
          <p:cNvSpPr/>
          <p:nvPr/>
        </p:nvSpPr>
        <p:spPr>
          <a:xfrm>
            <a:off x="7990379" y="219764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C00000"/>
                </a:solidFill>
              </a:rPr>
              <a:t>1</a:t>
            </a:r>
            <a:endParaRPr lang="zh-CN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521193" y="331181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C00000"/>
                </a:solidFill>
              </a:rPr>
              <a:t>2</a:t>
            </a:r>
            <a:endParaRPr lang="zh-CN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930153" y="443124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C00000"/>
                </a:solidFill>
              </a:rPr>
              <a:t>3</a:t>
            </a:r>
            <a:endParaRPr lang="zh-CN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429259" y="5592937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C00000"/>
                </a:solidFill>
              </a:rPr>
              <a:t>4</a:t>
            </a:r>
            <a:endParaRPr lang="zh-CN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 rot="2700000">
            <a:off x="486479" y="562121"/>
            <a:ext cx="281985" cy="2819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7B43042-42C3-6725-3EB7-9F066900CE0B}"/>
              </a:ext>
            </a:extLst>
          </p:cNvPr>
          <p:cNvSpPr txBox="1"/>
          <p:nvPr/>
        </p:nvSpPr>
        <p:spPr>
          <a:xfrm>
            <a:off x="878990" y="149367"/>
            <a:ext cx="6356950" cy="89989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3998" b="1" dirty="0">
                <a:solidFill>
                  <a:srgbClr val="FF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找到规律并运用规律的人！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C3F4A79-6789-B5ED-68CD-7D7A9DE27E7C}"/>
              </a:ext>
            </a:extLst>
          </p:cNvPr>
          <p:cNvGrpSpPr/>
          <p:nvPr/>
        </p:nvGrpSpPr>
        <p:grpSpPr>
          <a:xfrm>
            <a:off x="1080431" y="3140155"/>
            <a:ext cx="2850647" cy="400110"/>
            <a:chOff x="661518" y="1205800"/>
            <a:chExt cx="2850647" cy="40011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D110A0A-0597-3087-4DC9-B366D8C92526}"/>
                </a:ext>
              </a:extLst>
            </p:cNvPr>
            <p:cNvSpPr/>
            <p:nvPr/>
          </p:nvSpPr>
          <p:spPr>
            <a:xfrm>
              <a:off x="1019175" y="1205800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FF0000"/>
                  </a:solidFill>
                  <a:sym typeface="+mn-ea"/>
                </a:rPr>
                <a:t>蒙到规律并运用规律</a:t>
              </a:r>
              <a:endParaRPr lang="zh-CN" altLang="zh-CN" sz="2000" b="1" dirty="0">
                <a:solidFill>
                  <a:srgbClr val="FF0000"/>
                </a:solidFill>
                <a:sym typeface="+mn-ea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740EC3F-8E2A-4076-0744-49EFCD712D1C}"/>
                </a:ext>
              </a:extLst>
            </p:cNvPr>
            <p:cNvGrpSpPr/>
            <p:nvPr/>
          </p:nvGrpSpPr>
          <p:grpSpPr>
            <a:xfrm>
              <a:off x="661518" y="1253359"/>
              <a:ext cx="277786" cy="269620"/>
              <a:chOff x="735331" y="1817371"/>
              <a:chExt cx="354330" cy="343914"/>
            </a:xfrm>
          </p:grpSpPr>
          <p:sp>
            <p:nvSpPr>
              <p:cNvPr id="35" name="箭头: 燕尾形 53">
                <a:extLst>
                  <a:ext uri="{FF2B5EF4-FFF2-40B4-BE49-F238E27FC236}">
                    <a16:creationId xmlns:a16="http://schemas.microsoft.com/office/drawing/2014/main" id="{3E8DA0E2-9399-85F0-0560-205B9D3C0F62}"/>
                  </a:ext>
                </a:extLst>
              </p:cNvPr>
              <p:cNvSpPr/>
              <p:nvPr/>
            </p:nvSpPr>
            <p:spPr>
              <a:xfrm>
                <a:off x="831436" y="1879887"/>
                <a:ext cx="185765" cy="232038"/>
              </a:xfrm>
              <a:prstGeom prst="notchedRightArrow">
                <a:avLst>
                  <a:gd name="adj1" fmla="val 58698"/>
                  <a:gd name="adj2" fmla="val 11220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: 圆角 54">
                <a:extLst>
                  <a:ext uri="{FF2B5EF4-FFF2-40B4-BE49-F238E27FC236}">
                    <a16:creationId xmlns:a16="http://schemas.microsoft.com/office/drawing/2014/main" id="{52A057E8-232A-5411-D546-4252F5A2B9A8}"/>
                  </a:ext>
                </a:extLst>
              </p:cNvPr>
              <p:cNvSpPr/>
              <p:nvPr/>
            </p:nvSpPr>
            <p:spPr>
              <a:xfrm>
                <a:off x="735331" y="1817371"/>
                <a:ext cx="354330" cy="343914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7EDBA66A-7DC2-B6E5-0F67-86182824385C}"/>
              </a:ext>
            </a:extLst>
          </p:cNvPr>
          <p:cNvSpPr txBox="1"/>
          <p:nvPr/>
        </p:nvSpPr>
        <p:spPr>
          <a:xfrm>
            <a:off x="919976" y="3549761"/>
            <a:ext cx="609971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）随着时代改革发展，有些人也是北推着走上台前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+mn-ea"/>
              </a:rPr>
              <a:t>60</a:t>
            </a:r>
            <a:r>
              <a:rPr kumimoji="1" lang="zh-CN" altLang="en-US" sz="1600" dirty="0">
                <a:latin typeface="+mn-ea"/>
              </a:rPr>
              <a:t>～</a:t>
            </a:r>
            <a:r>
              <a:rPr kumimoji="1" lang="en-US" altLang="zh-CN" sz="1600" dirty="0">
                <a:latin typeface="+mn-ea"/>
              </a:rPr>
              <a:t>70</a:t>
            </a:r>
            <a:r>
              <a:rPr kumimoji="1" lang="zh-CN" altLang="en-US" sz="1600" dirty="0">
                <a:latin typeface="+mn-ea"/>
              </a:rPr>
              <a:t>年代</a:t>
            </a:r>
            <a:endParaRPr lang="zh-CN" altLang="en-US" sz="1200" dirty="0">
              <a:latin typeface="+mn-ea"/>
            </a:endParaRPr>
          </a:p>
          <a:p>
            <a:r>
              <a:rPr kumimoji="1" lang="en-US" altLang="zh-CN" sz="1600" dirty="0">
                <a:latin typeface="+mn-ea"/>
              </a:rPr>
              <a:t>80</a:t>
            </a:r>
            <a:r>
              <a:rPr kumimoji="1" lang="zh-CN" altLang="en-US" sz="1600" dirty="0">
                <a:latin typeface="+mn-ea"/>
              </a:rPr>
              <a:t>～</a:t>
            </a:r>
            <a:r>
              <a:rPr kumimoji="1" lang="en-US" altLang="zh-CN" sz="1600" dirty="0">
                <a:latin typeface="+mn-ea"/>
              </a:rPr>
              <a:t>90</a:t>
            </a:r>
            <a:r>
              <a:rPr kumimoji="1" lang="zh-CN" altLang="en-US" sz="1600" dirty="0">
                <a:latin typeface="+mn-ea"/>
              </a:rPr>
              <a:t>年代</a:t>
            </a:r>
            <a:endParaRPr lang="zh-CN" altLang="en-US" sz="1200" dirty="0">
              <a:latin typeface="+mn-ea"/>
            </a:endParaRPr>
          </a:p>
          <a:p>
            <a:r>
              <a:rPr kumimoji="1" lang="en-US" altLang="zh-CN" sz="1600" dirty="0">
                <a:latin typeface="+mn-ea"/>
              </a:rPr>
              <a:t>2000</a:t>
            </a:r>
            <a:r>
              <a:rPr kumimoji="1" lang="zh-CN" altLang="en-US" sz="1600" dirty="0">
                <a:latin typeface="+mn-ea"/>
              </a:rPr>
              <a:t>年之后</a:t>
            </a:r>
            <a:endParaRPr lang="zh-CN" altLang="en-US" sz="12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E98D85-2196-E7E5-4BE1-832A65750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678" y="149367"/>
            <a:ext cx="1041400" cy="96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TEsImhkaWQiOiJmZGJhMzYwYzAxOTcyNjQzMTU1NzNlNGFkMDkzNzU0MiIsInVzZXJDb3VudCI6MTF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70710183531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31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31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31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531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">
  <a:themeElements>
    <a:clrScheme name="自定义 17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323F4F"/>
      </a:accent2>
      <a:accent3>
        <a:srgbClr val="C00000"/>
      </a:accent3>
      <a:accent4>
        <a:srgbClr val="323F4F"/>
      </a:accent4>
      <a:accent5>
        <a:srgbClr val="C00000"/>
      </a:accent5>
      <a:accent6>
        <a:srgbClr val="323F4F"/>
      </a:accent6>
      <a:hlink>
        <a:srgbClr val="3A3838"/>
      </a:hlink>
      <a:folHlink>
        <a:srgbClr val="869FB7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771</Words>
  <Application>Microsoft Macintosh PowerPoint</Application>
  <PresentationFormat>宽屏</PresentationFormat>
  <Paragraphs>117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华文行楷</vt:lpstr>
      <vt:lpstr>思源黑体 Light</vt:lpstr>
      <vt:lpstr>SimSun</vt:lpstr>
      <vt:lpstr>微软雅黑</vt:lpstr>
      <vt:lpstr>Open Sans</vt:lpstr>
      <vt:lpstr>Arial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得失观VS对错观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HL81829782</dc:creator>
  <cp:lastModifiedBy>关翔</cp:lastModifiedBy>
  <cp:revision>98</cp:revision>
  <dcterms:created xsi:type="dcterms:W3CDTF">2021-09-03T05:27:00Z</dcterms:created>
  <dcterms:modified xsi:type="dcterms:W3CDTF">2025-06-03T07:02:04Z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616C232031464E93B2DBD599F1098081</vt:lpwstr>
  </property>
  <property fmtid="{D5CDD505-2E9C-101B-9397-08002B2CF9AE}" pid="3" name="KSOProductBuildVer">
    <vt:lpwstr>2052-11.1.0.11691</vt:lpwstr>
  </property>
  <property fmtid="{D5CDD505-2E9C-101B-9397-08002B2CF9AE}" pid="4" name="KSOTemplateUUID">
    <vt:lpwstr>v1.0_mb_PcHoHIXpuV3ggiqgpwYL3A==</vt:lpwstr>
  </property>
</Properties>
</file>